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/>
          <p:nvPr>
            <p:ph type="title"/>
          </p:nvPr>
        </p:nvSpPr>
        <p:spPr>
          <a:xfrm>
            <a:off x="1143000" y="841771"/>
            <a:ext cx="6858000" cy="1790701"/>
          </a:xfrm>
          <a:prstGeom prst="rect">
            <a:avLst/>
          </a:prstGeom>
        </p:spPr>
        <p:txBody>
          <a:bodyPr lIns="34275" tIns="34275" rIns="34275" bIns="34275" anchor="b"/>
          <a:lstStyle>
            <a:lvl1pPr algn="ctr">
              <a:lnSpc>
                <a:spcPct val="90000"/>
              </a:lnSpc>
              <a:defRPr sz="4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quarter" idx="1"/>
          </p:nvPr>
        </p:nvSpPr>
        <p:spPr>
          <a:xfrm>
            <a:off x="1143000" y="2701527"/>
            <a:ext cx="6858000" cy="1241822"/>
          </a:xfrm>
          <a:prstGeom prst="rect">
            <a:avLst/>
          </a:prstGeom>
        </p:spPr>
        <p:txBody>
          <a:bodyPr lIns="34275" tIns="34275" rIns="34275" bIns="34275"/>
          <a:lstStyle>
            <a:lvl1pPr marL="361950" indent="-266700" algn="ctr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61950" indent="209550" algn="ctr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61950" indent="685800" algn="ctr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61950" indent="1149350" algn="ctr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1950" indent="1606550" algn="ctr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8318237" y="4812673"/>
            <a:ext cx="197114" cy="183024"/>
          </a:xfrm>
          <a:prstGeom prst="rect">
            <a:avLst/>
          </a:prstGeom>
        </p:spPr>
        <p:txBody>
          <a:bodyPr lIns="34275" tIns="34275" rIns="34275" bIns="34275">
            <a:spAutoFit/>
          </a:bodyPr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/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3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7" name="Body Level One…"/>
          <p:cNvSpPr txBox="1"/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34275" tIns="34275" rIns="34275" bIns="34275"/>
          <a:lstStyle>
            <a:lvl1pPr indent="-3175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67316" indent="-370416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indent="-4445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87550" indent="-47625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4750" indent="-47625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8318237" y="4812673"/>
            <a:ext cx="197114" cy="183024"/>
          </a:xfrm>
          <a:prstGeom prst="rect">
            <a:avLst/>
          </a:prstGeom>
        </p:spPr>
        <p:txBody>
          <a:bodyPr lIns="34275" tIns="34275" rIns="34275" bIns="34275">
            <a:spAutoFit/>
          </a:bodyPr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/>
          <p:nvPr>
            <p:ph type="title"/>
          </p:nvPr>
        </p:nvSpPr>
        <p:spPr>
          <a:xfrm>
            <a:off x="623887" y="1282303"/>
            <a:ext cx="7886701" cy="2139554"/>
          </a:xfrm>
          <a:prstGeom prst="rect">
            <a:avLst/>
          </a:prstGeom>
        </p:spPr>
        <p:txBody>
          <a:bodyPr lIns="34275" tIns="34275" rIns="34275" bIns="34275" anchor="b"/>
          <a:lstStyle>
            <a:lvl1pPr>
              <a:lnSpc>
                <a:spcPct val="90000"/>
              </a:lnSpc>
              <a:defRPr sz="4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6" name="Body Level One…"/>
          <p:cNvSpPr txBox="1"/>
          <p:nvPr>
            <p:ph type="body" sz="quarter" idx="1"/>
          </p:nvPr>
        </p:nvSpPr>
        <p:spPr>
          <a:xfrm>
            <a:off x="623887" y="3442096"/>
            <a:ext cx="7886701" cy="1125141"/>
          </a:xfrm>
          <a:prstGeom prst="rect">
            <a:avLst/>
          </a:prstGeom>
        </p:spPr>
        <p:txBody>
          <a:bodyPr lIns="34275" tIns="34275" rIns="34275" bIns="34275"/>
          <a:lstStyle>
            <a:lvl1pPr marL="228600" indent="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28600" indent="4572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28600" indent="9144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8600" indent="13716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" indent="18288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8318237" y="4812673"/>
            <a:ext cx="197114" cy="183024"/>
          </a:xfrm>
          <a:prstGeom prst="rect">
            <a:avLst/>
          </a:prstGeom>
        </p:spPr>
        <p:txBody>
          <a:bodyPr lIns="34275" tIns="34275" rIns="34275" bIns="34275">
            <a:spAutoFit/>
          </a:bodyPr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/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3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34275" tIns="34275" rIns="34275" bIns="34275"/>
          <a:lstStyle>
            <a:lvl1pPr indent="-3175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67316" indent="-370416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indent="-4445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87550" indent="-47625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4750" indent="-47625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Google Shape;77;p17"/>
          <p:cNvSpPr txBox="1"/>
          <p:nvPr>
            <p:ph type="body" sz="half" idx="21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34275" tIns="34275" rIns="34275" bIns="34275"/>
          <a:lstStyle/>
          <a:p>
            <a:pPr indent="-3175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8318237" y="4812673"/>
            <a:ext cx="197114" cy="183024"/>
          </a:xfrm>
          <a:prstGeom prst="rect">
            <a:avLst/>
          </a:prstGeom>
        </p:spPr>
        <p:txBody>
          <a:bodyPr lIns="34275" tIns="34275" rIns="34275" bIns="34275">
            <a:spAutoFit/>
          </a:bodyPr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/>
          <p:nvPr>
            <p:ph type="title"/>
          </p:nvPr>
        </p:nvSpPr>
        <p:spPr>
          <a:xfrm>
            <a:off x="629841" y="273843"/>
            <a:ext cx="7886701" cy="994173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3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5" name="Body Level One…"/>
          <p:cNvSpPr txBox="1"/>
          <p:nvPr>
            <p:ph type="body" sz="quarter" idx="1"/>
          </p:nvPr>
        </p:nvSpPr>
        <p:spPr>
          <a:xfrm>
            <a:off x="629841" y="1260871"/>
            <a:ext cx="3868340" cy="617935"/>
          </a:xfrm>
          <a:prstGeom prst="rect">
            <a:avLst/>
          </a:prstGeom>
        </p:spPr>
        <p:txBody>
          <a:bodyPr lIns="34275" tIns="34275" rIns="34275" bIns="34275" anchor="b"/>
          <a:lstStyle>
            <a:lvl1pPr marL="228600" indent="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28600" indent="4572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28600" indent="9144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8600" indent="13716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" indent="18288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Google Shape;84;p18"/>
          <p:cNvSpPr txBox="1"/>
          <p:nvPr>
            <p:ph type="body" sz="half" idx="21"/>
          </p:nvPr>
        </p:nvSpPr>
        <p:spPr>
          <a:xfrm>
            <a:off x="629840" y="1878806"/>
            <a:ext cx="3868341" cy="2763442"/>
          </a:xfrm>
          <a:prstGeom prst="rect">
            <a:avLst/>
          </a:prstGeom>
        </p:spPr>
        <p:txBody>
          <a:bodyPr lIns="34275" tIns="34275" rIns="34275" bIns="34275"/>
          <a:lstStyle/>
          <a:p>
            <a:pPr indent="-3175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7" name="Google Shape;85;p18"/>
          <p:cNvSpPr txBox="1"/>
          <p:nvPr>
            <p:ph type="body" sz="quarter" idx="22"/>
          </p:nvPr>
        </p:nvSpPr>
        <p:spPr>
          <a:xfrm>
            <a:off x="4629149" y="1260871"/>
            <a:ext cx="3887393" cy="617935"/>
          </a:xfrm>
          <a:prstGeom prst="rect">
            <a:avLst/>
          </a:prstGeom>
        </p:spPr>
        <p:txBody>
          <a:bodyPr lIns="34275" tIns="34275" rIns="34275" bIns="34275" anchor="b"/>
          <a:lstStyle/>
          <a:p>
            <a:pPr marL="228600" indent="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8" name="Google Shape;86;p18"/>
          <p:cNvSpPr txBox="1"/>
          <p:nvPr>
            <p:ph type="body" sz="half" idx="23"/>
          </p:nvPr>
        </p:nvSpPr>
        <p:spPr>
          <a:xfrm>
            <a:off x="4629149" y="1878806"/>
            <a:ext cx="3887393" cy="2763442"/>
          </a:xfrm>
          <a:prstGeom prst="rect">
            <a:avLst/>
          </a:prstGeom>
        </p:spPr>
        <p:txBody>
          <a:bodyPr lIns="34275" tIns="34275" rIns="34275" bIns="34275"/>
          <a:lstStyle/>
          <a:p>
            <a:pPr indent="-3175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8318237" y="4812673"/>
            <a:ext cx="197114" cy="183024"/>
          </a:xfrm>
          <a:prstGeom prst="rect">
            <a:avLst/>
          </a:prstGeom>
        </p:spPr>
        <p:txBody>
          <a:bodyPr lIns="34275" tIns="34275" rIns="34275" bIns="34275">
            <a:spAutoFit/>
          </a:bodyPr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/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3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8318237" y="4812673"/>
            <a:ext cx="197114" cy="183024"/>
          </a:xfrm>
          <a:prstGeom prst="rect">
            <a:avLst/>
          </a:prstGeom>
        </p:spPr>
        <p:txBody>
          <a:bodyPr lIns="34275" tIns="34275" rIns="34275" bIns="34275">
            <a:spAutoFit/>
          </a:bodyPr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8318237" y="4812673"/>
            <a:ext cx="197114" cy="183024"/>
          </a:xfrm>
          <a:prstGeom prst="rect">
            <a:avLst/>
          </a:prstGeom>
        </p:spPr>
        <p:txBody>
          <a:bodyPr lIns="34275" tIns="34275" rIns="34275" bIns="34275">
            <a:spAutoFit/>
          </a:bodyPr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Text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lIns="34275" tIns="34275" rIns="34275" bIns="34275" anchor="b"/>
          <a:lstStyle>
            <a:lvl1pPr>
              <a:lnSpc>
                <a:spcPct val="90000"/>
              </a:lnSpc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2" name="Body Level One…"/>
          <p:cNvSpPr txBox="1"/>
          <p:nvPr>
            <p:ph type="body" sz="half" idx="1"/>
          </p:nvPr>
        </p:nvSpPr>
        <p:spPr>
          <a:xfrm>
            <a:off x="3887391" y="740568"/>
            <a:ext cx="4629151" cy="3655221"/>
          </a:xfrm>
          <a:prstGeom prst="rect">
            <a:avLst/>
          </a:prstGeom>
        </p:spPr>
        <p:txBody>
          <a:bodyPr lIns="34275" tIns="34275" rIns="34275" bIns="34275"/>
          <a:lstStyle>
            <a:lvl1pPr indent="-3810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66107" indent="-413657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85900" indent="-4572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23110" indent="-51816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80310" indent="-51816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Google Shape;102;p21"/>
          <p:cNvSpPr txBox="1"/>
          <p:nvPr>
            <p:ph type="body" sz="quarter" idx="21"/>
          </p:nvPr>
        </p:nvSpPr>
        <p:spPr>
          <a:xfrm>
            <a:off x="629840" y="1543049"/>
            <a:ext cx="2949180" cy="2858693"/>
          </a:xfrm>
          <a:prstGeom prst="rect">
            <a:avLst/>
          </a:prstGeom>
        </p:spPr>
        <p:txBody>
          <a:bodyPr lIns="34275" tIns="34275" rIns="34275" bIns="34275"/>
          <a:lstStyle/>
          <a:p>
            <a:pPr marL="228600" indent="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xfrm>
            <a:off x="8318237" y="4812673"/>
            <a:ext cx="197114" cy="183024"/>
          </a:xfrm>
          <a:prstGeom prst="rect">
            <a:avLst/>
          </a:prstGeom>
        </p:spPr>
        <p:txBody>
          <a:bodyPr lIns="34275" tIns="34275" rIns="34275" bIns="34275">
            <a:spAutoFit/>
          </a:bodyPr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Text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lIns="34275" tIns="34275" rIns="34275" bIns="34275" anchor="b"/>
          <a:lstStyle>
            <a:lvl1pPr>
              <a:lnSpc>
                <a:spcPct val="90000"/>
              </a:lnSpc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2" name="Google Shape;108;p22"/>
          <p:cNvSpPr/>
          <p:nvPr>
            <p:ph type="pic" sz="half" idx="21"/>
          </p:nvPr>
        </p:nvSpPr>
        <p:spPr>
          <a:xfrm>
            <a:off x="3887391" y="740568"/>
            <a:ext cx="4629151" cy="36552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3" name="Body Level One…"/>
          <p:cNvSpPr txBox="1"/>
          <p:nvPr>
            <p:ph type="body" sz="quarter" idx="1"/>
          </p:nvPr>
        </p:nvSpPr>
        <p:spPr>
          <a:xfrm>
            <a:off x="629841" y="1543050"/>
            <a:ext cx="2949178" cy="2858692"/>
          </a:xfrm>
          <a:prstGeom prst="rect">
            <a:avLst/>
          </a:prstGeom>
        </p:spPr>
        <p:txBody>
          <a:bodyPr lIns="34275" tIns="34275" rIns="34275" bIns="34275"/>
          <a:lstStyle>
            <a:lvl1pPr marL="228600" indent="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28600" indent="4572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28600" indent="9144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8600" indent="13716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" indent="1828800">
              <a:lnSpc>
                <a:spcPct val="90000"/>
              </a:lnSpc>
              <a:spcBef>
                <a:spcPts val="8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8318237" y="4812673"/>
            <a:ext cx="197114" cy="183024"/>
          </a:xfrm>
          <a:prstGeom prst="rect">
            <a:avLst/>
          </a:prstGeom>
        </p:spPr>
        <p:txBody>
          <a:bodyPr lIns="34275" tIns="34275" rIns="34275" bIns="34275">
            <a:spAutoFit/>
          </a:bodyPr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Text"/>
          <p:cNvSpPr txBox="1"/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3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2" name="Body Level One…"/>
          <p:cNvSpPr txBox="1"/>
          <p:nvPr>
            <p:ph type="body" idx="1"/>
          </p:nvPr>
        </p:nvSpPr>
        <p:spPr>
          <a:xfrm rot="5400000">
            <a:off x="2940248" y="-942380"/>
            <a:ext cx="3263504" cy="7886701"/>
          </a:xfrm>
          <a:prstGeom prst="rect">
            <a:avLst/>
          </a:prstGeom>
        </p:spPr>
        <p:txBody>
          <a:bodyPr lIns="34275" tIns="34275" rIns="34275" bIns="34275"/>
          <a:lstStyle>
            <a:lvl1pPr indent="-3175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67316" indent="-370416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indent="-4445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87550" indent="-47625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4750" indent="-47625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Slide Number"/>
          <p:cNvSpPr txBox="1"/>
          <p:nvPr>
            <p:ph type="sldNum" sz="quarter" idx="2"/>
          </p:nvPr>
        </p:nvSpPr>
        <p:spPr>
          <a:xfrm>
            <a:off x="8318237" y="4812673"/>
            <a:ext cx="197114" cy="183024"/>
          </a:xfrm>
          <a:prstGeom prst="rect">
            <a:avLst/>
          </a:prstGeom>
        </p:spPr>
        <p:txBody>
          <a:bodyPr lIns="34275" tIns="34275" rIns="34275" bIns="34275">
            <a:spAutoFit/>
          </a:bodyPr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Text"/>
          <p:cNvSpPr txBox="1"/>
          <p:nvPr>
            <p:ph type="title"/>
          </p:nvPr>
        </p:nvSpPr>
        <p:spPr>
          <a:xfrm rot="5400000">
            <a:off x="5350073" y="1467445"/>
            <a:ext cx="4358879" cy="1971676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3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1" name="Body Level One…"/>
          <p:cNvSpPr txBox="1"/>
          <p:nvPr>
            <p:ph type="body" idx="1"/>
          </p:nvPr>
        </p:nvSpPr>
        <p:spPr>
          <a:xfrm rot="5400000">
            <a:off x="1349572" y="-447080"/>
            <a:ext cx="4358880" cy="5800726"/>
          </a:xfrm>
          <a:prstGeom prst="rect">
            <a:avLst/>
          </a:prstGeom>
        </p:spPr>
        <p:txBody>
          <a:bodyPr lIns="34275" tIns="34275" rIns="34275" bIns="34275"/>
          <a:lstStyle>
            <a:lvl1pPr indent="-3175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67316" indent="-370416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indent="-4445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87550" indent="-47625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4750" indent="-47625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Slide Number"/>
          <p:cNvSpPr txBox="1"/>
          <p:nvPr>
            <p:ph type="sldNum" sz="quarter" idx="2"/>
          </p:nvPr>
        </p:nvSpPr>
        <p:spPr>
          <a:xfrm>
            <a:off x="8318237" y="4812673"/>
            <a:ext cx="197114" cy="183024"/>
          </a:xfrm>
          <a:prstGeom prst="rect">
            <a:avLst/>
          </a:prstGeom>
        </p:spPr>
        <p:txBody>
          <a:bodyPr lIns="34275" tIns="34275" rIns="34275" bIns="34275">
            <a:spAutoFit/>
          </a:bodyPr>
          <a:lstStyle>
            <a:lvl1pPr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hyperlink" Target="https://arxiv.org/abs/2203.02155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hyperlink" Target="https://s3-us-west-2.amazonaws.com/openai-assets/research-covers/language-unsupervised/language_understanding_paper.pdf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hyperlink" Target="https://github.com/tatsu-lab/stanford_alpaca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hyperlink" Target="https://arxiv.org/abs/2310.16944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hyperlink" Target="https://huggingface.co/spaces/mteb/leaderboard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huggingface.co/Viet-Mistral/Vistral-7B-Chat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hyperlink" Target="https://arxiv.org/abs/2212.09597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arxiv.org/abs/2201.11903" TargetMode="External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s://huggingface.co/microsoft/deberta-v3-base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s://huggingface.co/microsoft/deberta-v3-base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129;p25"/>
          <p:cNvSpPr txBox="1"/>
          <p:nvPr>
            <p:ph type="title"/>
          </p:nvPr>
        </p:nvSpPr>
        <p:spPr>
          <a:xfrm>
            <a:off x="1143000" y="641795"/>
            <a:ext cx="6858000" cy="1790701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Zalo AI 2023</a:t>
            </a:r>
          </a:p>
          <a:p>
            <a:pPr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Elementary Math Solving</a:t>
            </a:r>
          </a:p>
        </p:txBody>
      </p:sp>
      <p:sp>
        <p:nvSpPr>
          <p:cNvPr id="212" name="Google Shape;131;p25"/>
          <p:cNvSpPr txBox="1"/>
          <p:nvPr/>
        </p:nvSpPr>
        <p:spPr>
          <a:xfrm>
            <a:off x="6077291" y="3830487"/>
            <a:ext cx="2894801" cy="112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>
              <a:defRPr b="1" sz="1800">
                <a:solidFill>
                  <a:srgbClr val="BF9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Bui Van Hop</a:t>
            </a:r>
          </a:p>
          <a:p>
            <a:pPr>
              <a:defRPr b="1" sz="1800">
                <a:solidFill>
                  <a:srgbClr val="BF9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Pham Bao Loc</a:t>
            </a:r>
          </a:p>
          <a:p>
            <a:pPr>
              <a:defRPr b="1" sz="1800">
                <a:solidFill>
                  <a:srgbClr val="BF9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Nguyen Thanh Dong</a:t>
            </a:r>
          </a:p>
          <a:p>
            <a:pPr>
              <a:defRPr b="1" sz="1800">
                <a:solidFill>
                  <a:srgbClr val="BF9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Phan Van Phuc</a:t>
            </a:r>
          </a:p>
        </p:txBody>
      </p:sp>
      <p:sp>
        <p:nvSpPr>
          <p:cNvPr id="213" name="Google Shape;132;p25"/>
          <p:cNvSpPr txBox="1"/>
          <p:nvPr/>
        </p:nvSpPr>
        <p:spPr>
          <a:xfrm>
            <a:off x="626155" y="157050"/>
            <a:ext cx="1363572" cy="467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100"/>
          </a:p>
          <a:p>
            <a:pPr algn="ctr">
              <a:defRPr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4;p31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288" name="Google Shape;205;p31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9" name="Google Shape;206;p31"/>
          <p:cNvSpPr txBox="1"/>
          <p:nvPr>
            <p:ph type="sldNum" sz="quarter" idx="2"/>
          </p:nvPr>
        </p:nvSpPr>
        <p:spPr>
          <a:xfrm>
            <a:off x="8318237" y="4812701"/>
            <a:ext cx="197114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0" name="Google Shape;207;p31"/>
          <p:cNvSpPr txBox="1"/>
          <p:nvPr/>
        </p:nvSpPr>
        <p:spPr>
          <a:xfrm>
            <a:off x="361349" y="924124"/>
            <a:ext cx="3005200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Large Language Models</a:t>
            </a:r>
          </a:p>
        </p:txBody>
      </p:sp>
      <p:sp>
        <p:nvSpPr>
          <p:cNvPr id="291" name="Google Shape;208;p31"/>
          <p:cNvSpPr txBox="1"/>
          <p:nvPr/>
        </p:nvSpPr>
        <p:spPr>
          <a:xfrm>
            <a:off x="446855" y="0"/>
            <a:ext cx="1363600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sp>
        <p:nvSpPr>
          <p:cNvPr id="292" name="Google Shape;209;p31"/>
          <p:cNvSpPr txBox="1"/>
          <p:nvPr/>
        </p:nvSpPr>
        <p:spPr>
          <a:xfrm>
            <a:off x="-1" y="4712399"/>
            <a:ext cx="7758602" cy="408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800"/>
            </a:pPr>
            <a:r>
              <a:t>Transformers Paper: </a:t>
            </a:r>
            <a:r>
              <a:rPr b="0"/>
              <a:t>https://arxiv.org/abs/1706.03762</a:t>
            </a:r>
          </a:p>
          <a:p>
            <a:pPr>
              <a:defRPr b="1" sz="800"/>
            </a:pPr>
            <a:r>
              <a:t>Image Reference: </a:t>
            </a:r>
            <a:r>
              <a:rPr b="0"/>
              <a:t>https://heidloff.net/article/foundation-models-transformers-bert-and-gpt/</a:t>
            </a:r>
          </a:p>
        </p:txBody>
      </p:sp>
      <p:pic>
        <p:nvPicPr>
          <p:cNvPr id="293" name="Google Shape;210;p31" descr="Google Shape;210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1499" y="1307752"/>
            <a:ext cx="6337226" cy="3459524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Google Shape;211;p31"/>
          <p:cNvSpPr/>
          <p:nvPr/>
        </p:nvSpPr>
        <p:spPr>
          <a:xfrm>
            <a:off x="4678211" y="1141239"/>
            <a:ext cx="2814889" cy="3655311"/>
          </a:xfrm>
          <a:prstGeom prst="roundRect">
            <a:avLst>
              <a:gd name="adj" fmla="val 17094"/>
            </a:avLst>
          </a:prstGeom>
          <a:ln w="1905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180;p29" descr="Google Shape;180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8406" y="1307752"/>
            <a:ext cx="5461096" cy="272236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Google Shape;181;p29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Related Work</a:t>
            </a:r>
          </a:p>
        </p:txBody>
      </p:sp>
      <p:sp>
        <p:nvSpPr>
          <p:cNvPr id="298" name="Google Shape;182;p29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9" name="Google Shape;183;p29"/>
          <p:cNvSpPr txBox="1"/>
          <p:nvPr>
            <p:ph type="sldNum" sz="quarter" idx="2"/>
          </p:nvPr>
        </p:nvSpPr>
        <p:spPr>
          <a:xfrm>
            <a:off x="8318237" y="4812701"/>
            <a:ext cx="197114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0" name="Google Shape;184;p29"/>
          <p:cNvSpPr txBox="1"/>
          <p:nvPr/>
        </p:nvSpPr>
        <p:spPr>
          <a:xfrm>
            <a:off x="361349" y="924124"/>
            <a:ext cx="3005200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Large Language Models</a:t>
            </a:r>
          </a:p>
        </p:txBody>
      </p:sp>
      <p:sp>
        <p:nvSpPr>
          <p:cNvPr id="301" name="Google Shape;185;p29"/>
          <p:cNvSpPr txBox="1"/>
          <p:nvPr/>
        </p:nvSpPr>
        <p:spPr>
          <a:xfrm>
            <a:off x="446855" y="0"/>
            <a:ext cx="1363600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sp>
        <p:nvSpPr>
          <p:cNvPr id="302" name="Google Shape;186;p29"/>
          <p:cNvSpPr txBox="1"/>
          <p:nvPr/>
        </p:nvSpPr>
        <p:spPr>
          <a:xfrm>
            <a:off x="458250" y="4138474"/>
            <a:ext cx="8227501" cy="619860"/>
          </a:xfrm>
          <a:prstGeom prst="rect">
            <a:avLst/>
          </a:prstGeom>
          <a:ln w="19050">
            <a:solidFill>
              <a:srgbClr val="000000"/>
            </a:solidFill>
            <a:prstDash val="dash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LLMs (Large Language Models): </a:t>
            </a:r>
            <a:r>
              <a:rPr b="0"/>
              <a:t>Are language models that were trained on a very large corpus of text. This made them capable of performing various NLP tasks with high precision.</a:t>
            </a:r>
          </a:p>
        </p:txBody>
      </p:sp>
      <p:sp>
        <p:nvSpPr>
          <p:cNvPr id="303" name="Google Shape;187;p29"/>
          <p:cNvSpPr txBox="1"/>
          <p:nvPr/>
        </p:nvSpPr>
        <p:spPr>
          <a:xfrm>
            <a:off x="-1" y="4835700"/>
            <a:ext cx="7563002" cy="293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800"/>
            </a:pPr>
            <a:r>
              <a:t>Image Reference: </a:t>
            </a:r>
            <a:r>
              <a:rPr b="0"/>
              <a:t>https://wandb.ai/vincenttu/blog_posts/reports/A-Survey-of-Large-Language-Models--VmlldzozOTY2MDM1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192;p30" descr="Google Shape;192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4255" y="971737"/>
            <a:ext cx="5734495" cy="3919751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Google Shape;193;p30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Related Work</a:t>
            </a:r>
          </a:p>
        </p:txBody>
      </p:sp>
      <p:sp>
        <p:nvSpPr>
          <p:cNvPr id="307" name="Google Shape;194;p30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08" name="Google Shape;195;p30"/>
          <p:cNvSpPr txBox="1"/>
          <p:nvPr>
            <p:ph type="sldNum" sz="quarter" idx="2"/>
          </p:nvPr>
        </p:nvSpPr>
        <p:spPr>
          <a:xfrm>
            <a:off x="8318237" y="4812701"/>
            <a:ext cx="197114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9" name="Google Shape;196;p30"/>
          <p:cNvSpPr txBox="1"/>
          <p:nvPr/>
        </p:nvSpPr>
        <p:spPr>
          <a:xfrm>
            <a:off x="361349" y="924124"/>
            <a:ext cx="3005200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Large Language Models</a:t>
            </a:r>
          </a:p>
        </p:txBody>
      </p:sp>
      <p:sp>
        <p:nvSpPr>
          <p:cNvPr id="310" name="Google Shape;197;p30"/>
          <p:cNvSpPr txBox="1"/>
          <p:nvPr/>
        </p:nvSpPr>
        <p:spPr>
          <a:xfrm>
            <a:off x="446855" y="0"/>
            <a:ext cx="1363600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sp>
        <p:nvSpPr>
          <p:cNvPr id="311" name="Google Shape;198;p30"/>
          <p:cNvSpPr txBox="1"/>
          <p:nvPr/>
        </p:nvSpPr>
        <p:spPr>
          <a:xfrm>
            <a:off x="-1" y="4835700"/>
            <a:ext cx="7563002" cy="293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800"/>
            </a:pPr>
            <a:r>
              <a:t>Image Reference: </a:t>
            </a:r>
            <a:r>
              <a:rPr b="0"/>
              <a:t>https://blogs.nvidia.com/blog/what-are-foundation-models/</a:t>
            </a:r>
          </a:p>
        </p:txBody>
      </p:sp>
      <p:sp>
        <p:nvSpPr>
          <p:cNvPr id="312" name="Google Shape;199;p30"/>
          <p:cNvSpPr txBox="1"/>
          <p:nvPr/>
        </p:nvSpPr>
        <p:spPr>
          <a:xfrm>
            <a:off x="276224" y="2333462"/>
            <a:ext cx="2809802" cy="1436580"/>
          </a:xfrm>
          <a:prstGeom prst="rect">
            <a:avLst/>
          </a:prstGeom>
          <a:ln w="28575">
            <a:solidFill>
              <a:srgbClr val="00B05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LLMs are often pretrained on a vast majority of data and designed to be adaptable to a wide variety of tasks (Foundation models).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193;p30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Related Work</a:t>
            </a:r>
          </a:p>
        </p:txBody>
      </p:sp>
      <p:sp>
        <p:nvSpPr>
          <p:cNvPr id="315" name="Google Shape;194;p30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6" name="Google Shape;195;p30"/>
          <p:cNvSpPr txBox="1"/>
          <p:nvPr>
            <p:ph type="sldNum" sz="quarter" idx="2"/>
          </p:nvPr>
        </p:nvSpPr>
        <p:spPr>
          <a:xfrm>
            <a:off x="8318237" y="4812701"/>
            <a:ext cx="197114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7" name="Google Shape;196;p30"/>
          <p:cNvSpPr txBox="1"/>
          <p:nvPr/>
        </p:nvSpPr>
        <p:spPr>
          <a:xfrm>
            <a:off x="361349" y="924124"/>
            <a:ext cx="3005200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Large Language Models</a:t>
            </a:r>
          </a:p>
        </p:txBody>
      </p:sp>
      <p:sp>
        <p:nvSpPr>
          <p:cNvPr id="318" name="Google Shape;197;p30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pic>
        <p:nvPicPr>
          <p:cNvPr id="319" name="E0BxmFF6NmSuZJJvwk5O9RcaE2nad1bZU-e5FAzI3pKapuKmgJjIRVGgB-cXPB0ygbW6fCDZGtHjN0I_SZhKFwbaHSwyEjVemDNZZpQinUNO7wXeocBIjY8NZocUYCOsBRPlv5CuATMGL_FtJhxGhfaSFg=s2048.png" descr="E0BxmFF6NmSuZJJvwk5O9RcaE2nad1bZU-e5FAzI3pKapuKmgJjIRVGgB-cXPB0ygbW6fCDZGtHjN0I_SZhKFwbaHSwyEjVemDNZZpQinUNO7wXeocBIjY8NZocUYCOsBRPlv5CuATMGL_FtJhxGhfaSFg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267" y="1412528"/>
            <a:ext cx="4865774" cy="2889919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InstructGPT - Training GPT with Human Feedback"/>
          <p:cNvSpPr txBox="1"/>
          <p:nvPr/>
        </p:nvSpPr>
        <p:spPr>
          <a:xfrm>
            <a:off x="1013252" y="4477471"/>
            <a:ext cx="342780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i="1" sz="13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InstructGPT - Training GPT with Human Feedback</a:t>
            </a:r>
            <a:endParaRPr u="none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321" name="RWLFX2_nRb8KjTADM9UzROJw4PY3vuodlKv70nJWlqLo9-yxHIG4dByB1NoOigVSuQPa5QwST0C1MLCSgYLJC_TafRAXTUOk-RugKXIJMtf-60h-Il1WUHsITb0loNGNjbgI3Fi4Bnx8xs60H_MQ3QaQsA=s2048.png" descr="RWLFX2_nRb8KjTADM9UzROJw4PY3vuodlKv70nJWlqLo9-yxHIG4dByB1NoOigVSuQPa5QwST0C1MLCSgYLJC_TafRAXTUOk-RugKXIJMtf-60h-Il1WUHsITb0loNGNjbgI3Fi4Bnx8xs60H_MQ3QaQsA=s20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8073" y="1954898"/>
            <a:ext cx="749101" cy="74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sKbX0W45NN-O_E9MW7OS3JQuigDOf3UiFj8dsMm95AgmoPDPJ5bAWIsSO7k8xfmxACFy9znahZ5Ffr9HtC2msEiFmvPY5TTqzaA4oK8_5-BXLOlAP5DAi5MG6gfXoQp-8aojrIXGOoQUPKB1E5XQA2c9MQ=s2048.png" descr="sKbX0W45NN-O_E9MW7OS3JQuigDOf3UiFj8dsMm95AgmoPDPJ5bAWIsSO7k8xfmxACFy9znahZ5Ffr9HtC2msEiFmvPY5TTqzaA4oK8_5-BXLOlAP5DAi5MG6gfXoQp-8aojrIXGOoQUPKB1E5XQA2c9MQ=s204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35689" y="1914798"/>
            <a:ext cx="829301" cy="829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Mt3B7bodAyjC2zPFJDEdhQo7976oqwEtaMimY5AqqFXosIsSiC730DXekWAtTYq00SvYvwzxzfJ3zEuw9ynPMRbhp6wi_ByTIYGUqNz5Lx6fREioANitOEBEFwYyoP6qcNHZOs2lygKccIC1YTPMYlp1bQ=s2048.png" descr="Mt3B7bodAyjC2zPFJDEdhQo7976oqwEtaMimY5AqqFXosIsSiC730DXekWAtTYq00SvYvwzxzfJ3zEuw9ynPMRbhp6wi_ByTIYGUqNz5Lx6fREioANitOEBEFwYyoP6qcNHZOs2lygKccIC1YTPMYlp1bQ=s204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19696" y="3218232"/>
            <a:ext cx="1190115" cy="566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xPD5jEgYbTT5SjYlqA6f0v_Xp7zXI7MwB9JYtuozTfyKdeb02YoAbTUENqgV7ksZODMMveSBtdLsPj7Qx3tNHHDjOBNtEDeGs7KIC4m4fu3D3haw16_qLbFx7ayud4CRE6niQV3y7b94gQsNyAquiDp3ZA=s2048.png" descr="xPD5jEgYbTT5SjYlqA6f0v_Xp7zXI7MwB9JYtuozTfyKdeb02YoAbTUENqgV7ksZODMMveSBtdLsPj7Qx3tNHHDjOBNtEDeGs7KIC4m4fu3D3haw16_qLbFx7ayud4CRE6niQV3y7b94gQsNyAquiDp3ZA=s204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277319" y="3218232"/>
            <a:ext cx="1713282" cy="566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a96g38s7BzN_0-ctYdGcfppW8_Fgzt8rBYxxi-wj7CJOWxzvprRhKMBOSVkSWp7g2J2p7UQYfviO49X5Dkja6qRQDThtjQnNmw92SM2b7hkafnQJmqg_1p6qWjbXl83lW7xOZ9i9PS8UwLN8B2kQLVoI0w=s2048.png" descr="a96g38s7BzN_0-ctYdGcfppW8_Fgzt8rBYxxi-wj7CJOWxzvprRhKMBOSVkSWp7g2J2p7UQYfviO49X5Dkja6qRQDThtjQnNmw92SM2b7hkafnQJmqg_1p6qWjbXl83lW7xOZ9i9PS8UwLN8B2kQLVoI0w=s204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17312" y="3909797"/>
            <a:ext cx="1350583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Closed-source"/>
          <p:cNvSpPr txBox="1"/>
          <p:nvPr/>
        </p:nvSpPr>
        <p:spPr>
          <a:xfrm>
            <a:off x="6035241" y="1570871"/>
            <a:ext cx="1159025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Closed-source</a:t>
            </a:r>
          </a:p>
        </p:txBody>
      </p:sp>
      <p:sp>
        <p:nvSpPr>
          <p:cNvPr id="327" name="Open-source"/>
          <p:cNvSpPr txBox="1"/>
          <p:nvPr/>
        </p:nvSpPr>
        <p:spPr>
          <a:xfrm>
            <a:off x="6035241" y="2896005"/>
            <a:ext cx="1040521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Open-source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193;p30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Related Work</a:t>
            </a:r>
          </a:p>
        </p:txBody>
      </p:sp>
      <p:sp>
        <p:nvSpPr>
          <p:cNvPr id="330" name="Google Shape;194;p30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31" name="Google Shape;195;p30"/>
          <p:cNvSpPr txBox="1"/>
          <p:nvPr>
            <p:ph type="sldNum" sz="quarter" idx="2"/>
          </p:nvPr>
        </p:nvSpPr>
        <p:spPr>
          <a:xfrm>
            <a:off x="8318237" y="4812701"/>
            <a:ext cx="197114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2" name="Google Shape;196;p30"/>
          <p:cNvSpPr txBox="1"/>
          <p:nvPr/>
        </p:nvSpPr>
        <p:spPr>
          <a:xfrm>
            <a:off x="361349" y="924124"/>
            <a:ext cx="3005200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Supervised Finetuning</a:t>
            </a:r>
          </a:p>
        </p:txBody>
      </p:sp>
      <p:sp>
        <p:nvSpPr>
          <p:cNvPr id="333" name="Google Shape;197;p30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pic>
        <p:nvPicPr>
          <p:cNvPr id="334" name="MyNhOMCiEHumdkUwAECBj0FMcf9YQrUivtPHVBxJJl7J2BROfF3LXoUxvYMpr39hOEImyA1zBk5oDp1aoF_jfBY1AVeTTbWLAFZI0i3QMwM-xw_XqOK37pFaOyjKAW6JpNH476py-_uViMQ2-_xAr1fpZA=s2048.png" descr="MyNhOMCiEHumdkUwAECBj0FMcf9YQrUivtPHVBxJJl7J2BROfF3LXoUxvYMpr39hOEImyA1zBk5oDp1aoF_jfBY1AVeTTbWLAFZI0i3QMwM-xw_XqOK37pFaOyjKAW6JpNH476py-_uViMQ2-_xAr1fpZA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71" y="1914798"/>
            <a:ext cx="4334323" cy="1782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J3SgNufcQAqzXgBcN3Ihk-nWC8sktINYVl5sSg407pviJn-RucjGsZ9a99HH1FjdW7c_Z4ezDx0aITYcW1fQ3udsaRF5eQ4ReEeX3V-o-EJAPAFGlENijYZF7t1oSoWCb-MUlQYacJPdO16I9k01p2UTQ=s2048.png" descr="pJ3SgNufcQAqzXgBcN3Ihk-nWC8sktINYVl5sSg407pviJn-RucjGsZ9a99HH1FjdW7c_Z4ezDx0aITYcW1fQ3udsaRF5eQ4ReEeX3V-o-EJAPAFGlENijYZF7t1oSoWCb-MUlQYacJPdO16I9k01p2UTQ=s20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0772" y="1498408"/>
            <a:ext cx="3890626" cy="2146684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Train base models on specific, specialized tasks"/>
          <p:cNvSpPr txBox="1"/>
          <p:nvPr/>
        </p:nvSpPr>
        <p:spPr>
          <a:xfrm>
            <a:off x="379064" y="1412528"/>
            <a:ext cx="4378314" cy="256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spcBef>
                <a:spcPts val="1600"/>
              </a:spcBef>
              <a:defRPr sz="18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Train base models on specific, specialized tasks</a:t>
            </a:r>
          </a:p>
        </p:txBody>
      </p:sp>
      <p:sp>
        <p:nvSpPr>
          <p:cNvPr id="337" name="Finetuning in GPT paper"/>
          <p:cNvSpPr txBox="1"/>
          <p:nvPr/>
        </p:nvSpPr>
        <p:spPr>
          <a:xfrm>
            <a:off x="1444266" y="3815044"/>
            <a:ext cx="1683533" cy="196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i="1" sz="13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Finetuning in GPT paper</a:t>
            </a:r>
          </a:p>
        </p:txBody>
      </p:sp>
      <p:sp>
        <p:nvSpPr>
          <p:cNvPr id="338" name="Instruction Finetuning"/>
          <p:cNvSpPr txBox="1"/>
          <p:nvPr/>
        </p:nvSpPr>
        <p:spPr>
          <a:xfrm>
            <a:off x="5984567" y="3815044"/>
            <a:ext cx="1503035" cy="196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i="1" sz="13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Instruction Finetuning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193;p30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Related Work</a:t>
            </a:r>
          </a:p>
        </p:txBody>
      </p:sp>
      <p:sp>
        <p:nvSpPr>
          <p:cNvPr id="341" name="Google Shape;194;p30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2" name="Google Shape;195;p30"/>
          <p:cNvSpPr txBox="1"/>
          <p:nvPr>
            <p:ph type="sldNum" sz="quarter" idx="2"/>
          </p:nvPr>
        </p:nvSpPr>
        <p:spPr>
          <a:xfrm>
            <a:off x="8318237" y="4812701"/>
            <a:ext cx="197114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3" name="Google Shape;196;p30"/>
          <p:cNvSpPr txBox="1"/>
          <p:nvPr/>
        </p:nvSpPr>
        <p:spPr>
          <a:xfrm>
            <a:off x="361349" y="924124"/>
            <a:ext cx="3005200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Supervised Finetuning</a:t>
            </a:r>
          </a:p>
        </p:txBody>
      </p:sp>
      <p:sp>
        <p:nvSpPr>
          <p:cNvPr id="344" name="Google Shape;197;p30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sp>
        <p:nvSpPr>
          <p:cNvPr id="345" name="Synthetic Data: Generate instruction and answer from ChatGPT."/>
          <p:cNvSpPr txBox="1"/>
          <p:nvPr/>
        </p:nvSpPr>
        <p:spPr>
          <a:xfrm>
            <a:off x="379064" y="1412528"/>
            <a:ext cx="5988783" cy="256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spcBef>
                <a:spcPts val="1600"/>
              </a:spcBef>
              <a:defRPr sz="18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Synthetic Data</a:t>
            </a:r>
            <a:r>
              <a:t>: Generate instruction and answer from ChatGPT.</a:t>
            </a:r>
          </a:p>
        </p:txBody>
      </p:sp>
      <p:pic>
        <p:nvPicPr>
          <p:cNvPr id="346" name="bASwUlH3t_5Op1oQYusjVN1wmPEzIjRJneRdSra1zwEdIDAW9UtH53-kDOarAlUvvMAKNiSS-FPomW6cZA4nUV0mmEjZJ1I2qtExSqnySxCbRLogoBy2wC_atzd88KHnAn_xt7WbF6SfG-ennGPj9IJnww=s2048.png" descr="bASwUlH3t_5Op1oQYusjVN1wmPEzIjRJneRdSra1zwEdIDAW9UtH53-kDOarAlUvvMAKNiSS-FPomW6cZA4nUV0mmEjZJ1I2qtExSqnySxCbRLogoBy2wC_atzd88KHnAn_xt7WbF6SfG-ennGPj9IJnww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414" y="1928770"/>
            <a:ext cx="5283172" cy="2197883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tanford Alpaca"/>
          <p:cNvSpPr txBox="1"/>
          <p:nvPr/>
        </p:nvSpPr>
        <p:spPr>
          <a:xfrm>
            <a:off x="3579589" y="4294306"/>
            <a:ext cx="1080933" cy="196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13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Stanford Alpaca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193;p30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Related Work</a:t>
            </a:r>
          </a:p>
        </p:txBody>
      </p:sp>
      <p:sp>
        <p:nvSpPr>
          <p:cNvPr id="350" name="Google Shape;194;p30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51" name="Google Shape;195;p30"/>
          <p:cNvSpPr txBox="1"/>
          <p:nvPr>
            <p:ph type="sldNum" sz="quarter" idx="2"/>
          </p:nvPr>
        </p:nvSpPr>
        <p:spPr>
          <a:xfrm>
            <a:off x="8318237" y="4812701"/>
            <a:ext cx="197114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2" name="Google Shape;196;p30"/>
          <p:cNvSpPr txBox="1"/>
          <p:nvPr/>
        </p:nvSpPr>
        <p:spPr>
          <a:xfrm>
            <a:off x="361349" y="924124"/>
            <a:ext cx="3005200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Supervised Finetuning</a:t>
            </a:r>
          </a:p>
        </p:txBody>
      </p:sp>
      <p:sp>
        <p:nvSpPr>
          <p:cNvPr id="353" name="Google Shape;197;p30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sp>
        <p:nvSpPr>
          <p:cNvPr id="354" name="Synthetic Data: Generate instruction and answer from ChatGPT.…"/>
          <p:cNvSpPr txBox="1"/>
          <p:nvPr/>
        </p:nvSpPr>
        <p:spPr>
          <a:xfrm>
            <a:off x="379064" y="1412528"/>
            <a:ext cx="7416082" cy="726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spcBef>
                <a:spcPts val="1600"/>
              </a:spcBef>
              <a:defRPr sz="18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Synthetic Data</a:t>
            </a:r>
            <a:r>
              <a:t>: Generate instruction and answer from ChatGPT.</a:t>
            </a:r>
            <a:endParaRPr>
              <a:solidFill>
                <a:srgbClr val="000000"/>
              </a:solidFill>
            </a:endParaRPr>
          </a:p>
          <a:p>
            <a:pPr marL="457200" indent="-317500" defTabSz="457200">
              <a:spcBef>
                <a:spcPts val="1600"/>
              </a:spcBef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8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Optimize answer quality with RLHF (InstructGPT); Alternative: PPO/DPO.</a:t>
            </a:r>
          </a:p>
        </p:txBody>
      </p:sp>
      <p:pic>
        <p:nvPicPr>
          <p:cNvPr id="355" name="xwrwzbKGh9cNmUQwW_QusNwkB9P4JQUAGWJPItlaLJYDrTdWV_r6g-ZPpHikXmXC3XEo-T4Hqs0_hjELlEfKVhreecAjeo-jHVH1nRv5v0bHgirv9-MByZkhYhuQILMTV5Qxs0ltpvwJGuNsHqW2TMir-w=s2048.png" descr="xwrwzbKGh9cNmUQwW_QusNwkB9P4JQUAGWJPItlaLJYDrTdWV_r6g-ZPpHikXmXC3XEo-T4Hqs0_hjELlEfKVhreecAjeo-jHVH1nRv5v0bHgirv9-MByZkhYhuQILMTV5Qxs0ltpvwJGuNsHqW2TMir-w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0375" y="2127120"/>
            <a:ext cx="4883250" cy="2416280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ZEPHYR: DIRECT DISTILLATION OF LM ALIGNMENT"/>
          <p:cNvSpPr txBox="1"/>
          <p:nvPr/>
        </p:nvSpPr>
        <p:spPr>
          <a:xfrm>
            <a:off x="2547084" y="4581114"/>
            <a:ext cx="4049832" cy="196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13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ZEPHYR: DIRECT DISTILLATION OF LM ALIGNMENT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193;p30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Related Work</a:t>
            </a:r>
          </a:p>
        </p:txBody>
      </p:sp>
      <p:sp>
        <p:nvSpPr>
          <p:cNvPr id="359" name="Google Shape;194;p30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60" name="Google Shape;195;p30"/>
          <p:cNvSpPr txBox="1"/>
          <p:nvPr>
            <p:ph type="sldNum" sz="quarter" idx="2"/>
          </p:nvPr>
        </p:nvSpPr>
        <p:spPr>
          <a:xfrm>
            <a:off x="8318237" y="4812701"/>
            <a:ext cx="197114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1" name="Google Shape;196;p30"/>
          <p:cNvSpPr txBox="1"/>
          <p:nvPr/>
        </p:nvSpPr>
        <p:spPr>
          <a:xfrm>
            <a:off x="361349" y="924125"/>
            <a:ext cx="3507860" cy="31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Retrieval Augmented Generation</a:t>
            </a:r>
          </a:p>
        </p:txBody>
      </p:sp>
      <p:sp>
        <p:nvSpPr>
          <p:cNvPr id="362" name="Google Shape;197;p30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pic>
        <p:nvPicPr>
          <p:cNvPr id="363" name="1_VZHOMqATVzQrp-RWWRjk6yksD6TM1h1jqB1n7vqF5FByd2hzoqlFummfpEp9vGLHid1ccViJ9GNtJggg0mvocn0WFkbrhoB3wOvJAXewogr18KT4BHD_Pyl2F90O9gwHlU9_FHJ_NbyOLMKnOqNbl7YA=s2048.png" descr="1_VZHOMqATVzQrp-RWWRjk6yksD6TM1h1jqB1n7vqF5FByd2hzoqlFummfpEp9vGLHid1ccViJ9GNtJggg0mvocn0WFkbrhoB3wOvJAXewogr18KT4BHD_Pyl2F90O9gwHlU9_FHJ_NbyOLMKnOqNbl7YA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7026" y="1693690"/>
            <a:ext cx="5365905" cy="2675288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Rectangle"/>
          <p:cNvSpPr/>
          <p:nvPr/>
        </p:nvSpPr>
        <p:spPr>
          <a:xfrm>
            <a:off x="4428560" y="1775407"/>
            <a:ext cx="2120500" cy="2410089"/>
          </a:xfrm>
          <a:prstGeom prst="rect">
            <a:avLst/>
          </a:prstGeom>
          <a:ln w="38100">
            <a:solidFill>
              <a:schemeClr val="accent5">
                <a:satOff val="-51311"/>
                <a:lumOff val="33627"/>
              </a:schemeClr>
            </a:solidFill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5" name="LLMs are powerful, but:…"/>
          <p:cNvSpPr txBox="1"/>
          <p:nvPr/>
        </p:nvSpPr>
        <p:spPr>
          <a:xfrm>
            <a:off x="361349" y="1612351"/>
            <a:ext cx="3171120" cy="2150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defRPr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LLMs are powerful, but: </a:t>
            </a:r>
            <a:endParaRPr>
              <a:solidFill>
                <a:srgbClr val="000000"/>
              </a:solidFill>
            </a:endParaRPr>
          </a:p>
          <a:p>
            <a:pPr marL="4572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They are </a:t>
            </a:r>
            <a:r>
              <a:rPr b="1"/>
              <a:t>static</a:t>
            </a:r>
          </a:p>
          <a:p>
            <a:pPr marL="4572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They </a:t>
            </a:r>
            <a:r>
              <a:rPr b="1"/>
              <a:t>lack of domain specific knowledge</a:t>
            </a:r>
          </a:p>
          <a:p>
            <a:pPr marL="4572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They functions as “black box”</a:t>
            </a:r>
          </a:p>
          <a:p>
            <a:pPr marL="4572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They are insufficient and costly produce</a:t>
            </a:r>
          </a:p>
          <a:p>
            <a:pPr defTabSz="457200"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defTabSz="457200">
              <a:defRPr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can utilize the “few shot learning” by give LLMs the context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193;p30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Related Work</a:t>
            </a:r>
          </a:p>
        </p:txBody>
      </p:sp>
      <p:sp>
        <p:nvSpPr>
          <p:cNvPr id="368" name="Google Shape;194;p30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69" name="Google Shape;195;p30"/>
          <p:cNvSpPr txBox="1"/>
          <p:nvPr>
            <p:ph type="sldNum" sz="quarter" idx="2"/>
          </p:nvPr>
        </p:nvSpPr>
        <p:spPr>
          <a:xfrm>
            <a:off x="8318237" y="4812701"/>
            <a:ext cx="197114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0" name="Google Shape;196;p30"/>
          <p:cNvSpPr txBox="1"/>
          <p:nvPr/>
        </p:nvSpPr>
        <p:spPr>
          <a:xfrm>
            <a:off x="361349" y="924124"/>
            <a:ext cx="3507860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Context embedding</a:t>
            </a:r>
          </a:p>
        </p:txBody>
      </p:sp>
      <p:sp>
        <p:nvSpPr>
          <p:cNvPr id="371" name="Google Shape;197;p30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pic>
        <p:nvPicPr>
          <p:cNvPr id="372" name="x1BN3h1VRBcInqCWS0u2BWdtqRDIiY19DbTnpLFuMf3ZyH0_iUypm9u6pC9h2YldzKXCV4Dc4SEzDxXKREehiLIr99pztQDnkdxnugmhiukt74ecrQ_iQTCO7SIn5XFE-KHYkrQC5Y_AS_-Vv2YZj1bqWg=s2048.png" descr="x1BN3h1VRBcInqCWS0u2BWdtqRDIiY19DbTnpLFuMf3ZyH0_iUypm9u6pC9h2YldzKXCV4Dc4SEzDxXKREehiLIr99pztQDnkdxnugmhiukt74ecrQ_iQTCO7SIn5XFE-KHYkrQC5Y_AS_-Vv2YZj1bqWg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598" y="1412528"/>
            <a:ext cx="6531680" cy="2754062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Some popular model for using as embedding are e5-base-v2, e5-larg-v2, gte-base, gte-large"/>
          <p:cNvSpPr txBox="1"/>
          <p:nvPr/>
        </p:nvSpPr>
        <p:spPr>
          <a:xfrm>
            <a:off x="391563" y="4341614"/>
            <a:ext cx="6977764" cy="207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defRPr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Some popular model for using as embedding are </a:t>
            </a:r>
            <a:r>
              <a:rPr>
                <a:solidFill>
                  <a:srgbClr val="3C4043"/>
                </a:solidFill>
              </a:rPr>
              <a:t>e5-base-v2, e5-larg-v2, gte-base</a:t>
            </a:r>
            <a:r>
              <a:rPr>
                <a:solidFill>
                  <a:srgbClr val="3C4043"/>
                </a:solidFill>
              </a:rPr>
              <a:t>, </a:t>
            </a:r>
            <a:r>
              <a:rPr>
                <a:solidFill>
                  <a:srgbClr val="3C4043"/>
                </a:solidFill>
              </a:rPr>
              <a:t>gte-large</a:t>
            </a:r>
          </a:p>
        </p:txBody>
      </p:sp>
      <p:sp>
        <p:nvSpPr>
          <p:cNvPr id="374" name="MTEB Leaderboard"/>
          <p:cNvSpPr txBox="1"/>
          <p:nvPr/>
        </p:nvSpPr>
        <p:spPr>
          <a:xfrm>
            <a:off x="6969595" y="4584613"/>
            <a:ext cx="1346722" cy="196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13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MTEB Leaderboard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193;p30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Proposed Method</a:t>
            </a:r>
          </a:p>
        </p:txBody>
      </p:sp>
      <p:sp>
        <p:nvSpPr>
          <p:cNvPr id="377" name="Google Shape;194;p30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78" name="Google Shape;195;p30"/>
          <p:cNvSpPr txBox="1"/>
          <p:nvPr>
            <p:ph type="sldNum" sz="quarter" idx="2"/>
          </p:nvPr>
        </p:nvSpPr>
        <p:spPr>
          <a:xfrm>
            <a:off x="8318237" y="4812701"/>
            <a:ext cx="197114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9" name="Google Shape;196;p30"/>
          <p:cNvSpPr txBox="1"/>
          <p:nvPr/>
        </p:nvSpPr>
        <p:spPr>
          <a:xfrm>
            <a:off x="361349" y="924124"/>
            <a:ext cx="3507860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Proposed Method</a:t>
            </a:r>
          </a:p>
        </p:txBody>
      </p:sp>
      <p:sp>
        <p:nvSpPr>
          <p:cNvPr id="380" name="Google Shape;197;p30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pic>
        <p:nvPicPr>
          <p:cNvPr id="381" name="vjlEqRUy2nmxpW7dwpkuVZ_Gdmapd9C6dkXJHxNJ9dyZ1gYlQV-PIDPczaHPQCU1L6pNz9g0tX-wqBBv-D-wuzu51H_FzCFhZ5Gt5HqlF-g2K5DEp8vSifDZQ95y0kmzcINVaP_kY-vt9pkKilIn9_bLfQ=s2048.png" descr="vjlEqRUy2nmxpW7dwpkuVZ_Gdmapd9C6dkXJHxNJ9dyZ1gYlQV-PIDPczaHPQCU1L6pNz9g0tX-wqBBv-D-wuzu51H_FzCFhZ5Gt5HqlF-g2K5DEp8vSifDZQ95y0kmzcINVaP_kY-vt9pkKilIn9_bLfQ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9678" y="1412528"/>
            <a:ext cx="5038552" cy="3634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138;p26"/>
          <p:cNvSpPr txBox="1"/>
          <p:nvPr>
            <p:ph type="title"/>
          </p:nvPr>
        </p:nvSpPr>
        <p:spPr>
          <a:xfrm>
            <a:off x="412553" y="0"/>
            <a:ext cx="8392888" cy="749057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Table of Content</a:t>
            </a:r>
          </a:p>
        </p:txBody>
      </p:sp>
      <p:sp>
        <p:nvSpPr>
          <p:cNvPr id="216" name="Google Shape;139;p26"/>
          <p:cNvSpPr/>
          <p:nvPr/>
        </p:nvSpPr>
        <p:spPr>
          <a:xfrm>
            <a:off x="412554" y="752125"/>
            <a:ext cx="8392888" cy="95492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7" name="Google Shape;140;p26"/>
          <p:cNvSpPr txBox="1"/>
          <p:nvPr>
            <p:ph type="sldNum" sz="quarter" idx="2"/>
          </p:nvPr>
        </p:nvSpPr>
        <p:spPr>
          <a:xfrm>
            <a:off x="8376168" y="4812673"/>
            <a:ext cx="139183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" name="Google Shape;141;p26"/>
          <p:cNvSpPr txBox="1"/>
          <p:nvPr/>
        </p:nvSpPr>
        <p:spPr>
          <a:xfrm>
            <a:off x="361350" y="924124"/>
            <a:ext cx="1645602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Content</a:t>
            </a:r>
          </a:p>
        </p:txBody>
      </p:sp>
      <p:sp>
        <p:nvSpPr>
          <p:cNvPr id="219" name="Google Shape;142;p26"/>
          <p:cNvSpPr txBox="1"/>
          <p:nvPr/>
        </p:nvSpPr>
        <p:spPr>
          <a:xfrm>
            <a:off x="327049" y="1323724"/>
            <a:ext cx="8478602" cy="154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187157" indent="-187157">
              <a:lnSpc>
                <a:spcPct val="115000"/>
              </a:lnSpc>
              <a:buSzPct val="100000"/>
              <a:buAutoNum type="arabicPeriod" startAt="1"/>
              <a:defRPr b="1"/>
            </a:pPr>
            <a:r>
              <a:t>Introduction</a:t>
            </a:r>
          </a:p>
          <a:p>
            <a:pPr marL="187157" indent="-187157">
              <a:lnSpc>
                <a:spcPct val="115000"/>
              </a:lnSpc>
              <a:buSzPct val="100000"/>
              <a:buAutoNum type="arabicPeriod" startAt="1"/>
              <a:defRPr b="1"/>
            </a:pPr>
            <a:r>
              <a:t>Related Work</a:t>
            </a:r>
          </a:p>
          <a:p>
            <a:pPr marL="187157" indent="-187157">
              <a:lnSpc>
                <a:spcPct val="115000"/>
              </a:lnSpc>
              <a:buSzPct val="100000"/>
              <a:buAutoNum type="arabicPeriod" startAt="1"/>
              <a:defRPr b="1"/>
            </a:pPr>
            <a:r>
              <a:t>Proposed Method</a:t>
            </a:r>
          </a:p>
          <a:p>
            <a:pPr marL="187157" indent="-187157">
              <a:lnSpc>
                <a:spcPct val="115000"/>
              </a:lnSpc>
              <a:buSzPct val="100000"/>
              <a:buAutoNum type="arabicPeriod" startAt="1"/>
              <a:defRPr b="1"/>
            </a:pPr>
            <a:r>
              <a:t>Experiments</a:t>
            </a:r>
          </a:p>
          <a:p>
            <a:pPr marL="187157" indent="-187157">
              <a:lnSpc>
                <a:spcPct val="115000"/>
              </a:lnSpc>
              <a:buSzPct val="100000"/>
              <a:buAutoNum type="arabicPeriod" startAt="1"/>
              <a:defRPr b="1"/>
            </a:pPr>
            <a:r>
              <a:t>Top solutions</a:t>
            </a:r>
          </a:p>
          <a:p>
            <a:pPr marL="187157" indent="-187157">
              <a:lnSpc>
                <a:spcPct val="115000"/>
              </a:lnSpc>
              <a:buSzPct val="100000"/>
              <a:buAutoNum type="arabicPeriod" startAt="1"/>
              <a:defRPr b="1"/>
            </a:pPr>
            <a:r>
              <a:t>Conclusion</a:t>
            </a:r>
          </a:p>
        </p:txBody>
      </p:sp>
      <p:sp>
        <p:nvSpPr>
          <p:cNvPr id="220" name="Google Shape;143;p26"/>
          <p:cNvSpPr txBox="1"/>
          <p:nvPr/>
        </p:nvSpPr>
        <p:spPr>
          <a:xfrm>
            <a:off x="446855" y="0"/>
            <a:ext cx="1363600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193;p30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Proposed Method</a:t>
            </a:r>
          </a:p>
        </p:txBody>
      </p:sp>
      <p:sp>
        <p:nvSpPr>
          <p:cNvPr id="384" name="Google Shape;194;p30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85" name="Google Shape;195;p30"/>
          <p:cNvSpPr txBox="1"/>
          <p:nvPr>
            <p:ph type="sldNum" sz="quarter" idx="2"/>
          </p:nvPr>
        </p:nvSpPr>
        <p:spPr>
          <a:xfrm>
            <a:off x="8318237" y="4812701"/>
            <a:ext cx="197114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6" name="Google Shape;196;p30"/>
          <p:cNvSpPr txBox="1"/>
          <p:nvPr/>
        </p:nvSpPr>
        <p:spPr>
          <a:xfrm>
            <a:off x="361349" y="924124"/>
            <a:ext cx="3507860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Data preparation</a:t>
            </a:r>
          </a:p>
        </p:txBody>
      </p:sp>
      <p:sp>
        <p:nvSpPr>
          <p:cNvPr id="387" name="Google Shape;197;p30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sp>
        <p:nvSpPr>
          <p:cNvPr id="388" name="Clean competition training dataset:…"/>
          <p:cNvSpPr txBox="1"/>
          <p:nvPr/>
        </p:nvSpPr>
        <p:spPr>
          <a:xfrm>
            <a:off x="378088" y="1412528"/>
            <a:ext cx="8405501" cy="1857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572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b="1" sz="18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Clean competition training dataset</a:t>
            </a:r>
            <a:r>
              <a:rPr b="0"/>
              <a:t>: </a:t>
            </a:r>
            <a:endParaRPr b="0">
              <a:latin typeface="+mn-lt"/>
              <a:ea typeface="+mn-ea"/>
              <a:cs typeface="+mn-cs"/>
              <a:sym typeface="Arial"/>
            </a:endParaRPr>
          </a:p>
          <a:p>
            <a:pPr lvl="1" marL="9144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◦"/>
              <a:defRPr sz="18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Filling missing Explanation field with GPT-4.</a:t>
            </a:r>
          </a:p>
          <a:p>
            <a:pPr lvl="1" marL="9144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◦"/>
              <a:defRPr sz="18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Clean / Filter error examples.</a:t>
            </a:r>
          </a:p>
          <a:p>
            <a:pPr marL="4572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8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External dataset</a:t>
            </a:r>
            <a:r>
              <a:t>: Corpus text crawled from online teaching websites for elementary school students and the benchmark dataset is translated into Vietnamese to take advantage of the above two stages.</a:t>
            </a:r>
            <a:endParaRPr>
              <a:latin typeface="+mn-lt"/>
              <a:ea typeface="+mn-ea"/>
              <a:cs typeface="+mn-cs"/>
              <a:sym typeface="Arial"/>
            </a:endParaRPr>
          </a:p>
          <a:p>
            <a:pPr marL="457200" indent="-317500" defTabSz="457200">
              <a:spcBef>
                <a:spcPts val="1600"/>
              </a:spcBef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8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Not using </a:t>
            </a:r>
            <a:r>
              <a:rPr b="1"/>
              <a:t>leakage</a:t>
            </a:r>
            <a:r>
              <a:t>: Not using hand labeling public test and training the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193;p30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Proposed Method</a:t>
            </a:r>
          </a:p>
        </p:txBody>
      </p:sp>
      <p:sp>
        <p:nvSpPr>
          <p:cNvPr id="391" name="Google Shape;194;p30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92" name="Google Shape;195;p30"/>
          <p:cNvSpPr txBox="1"/>
          <p:nvPr>
            <p:ph type="sldNum" sz="quarter" idx="2"/>
          </p:nvPr>
        </p:nvSpPr>
        <p:spPr>
          <a:xfrm>
            <a:off x="8318237" y="4812701"/>
            <a:ext cx="197114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3" name="Google Shape;196;p30"/>
          <p:cNvSpPr txBox="1"/>
          <p:nvPr/>
        </p:nvSpPr>
        <p:spPr>
          <a:xfrm>
            <a:off x="361349" y="924124"/>
            <a:ext cx="4809772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Data preparation - Continue Pretraining dataset</a:t>
            </a:r>
          </a:p>
        </p:txBody>
      </p:sp>
      <p:sp>
        <p:nvSpPr>
          <p:cNvPr id="394" name="Google Shape;197;p30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graphicFrame>
        <p:nvGraphicFramePr>
          <p:cNvPr id="395" name="Table 1"/>
          <p:cNvGraphicFramePr/>
          <p:nvPr/>
        </p:nvGraphicFramePr>
        <p:xfrm>
          <a:off x="494987" y="1510948"/>
          <a:ext cx="8166726" cy="265738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718008"/>
                <a:gridCol w="2718008"/>
                <a:gridCol w="2718008"/>
              </a:tblGrid>
              <a:tr h="51421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Dataset Name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Filename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Size</a:t>
                      </a:r>
                    </a:p>
                  </a:txBody>
                  <a:tcPr marL="0" marR="0" marT="0" marB="0" anchor="t" anchorCtr="0" horzOverflow="overflow"/>
                </a:tc>
              </a:tr>
              <a:tr h="51421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Vietnamese Translated Grade School Math Dataset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vi_train_raw.json, vi_test_raw.json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8792</a:t>
                      </a:r>
                    </a:p>
                  </a:txBody>
                  <a:tcPr marL="0" marR="0" marT="0" marB="0" anchor="t" anchorCtr="0" horzOverflow="overflow"/>
                </a:tc>
              </a:tr>
              <a:tr h="58784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Vietnamese Elementary Math Knowledge and Workbook - Text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grade_{1,5}.json</a:t>
                      </a:r>
                      <a:endParaRPr>
                        <a:latin typeface="Times Roman"/>
                        <a:ea typeface="Times Roman"/>
                        <a:cs typeface="Times Roman"/>
                        <a:sym typeface="Times Roman"/>
                      </a:endParaR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10246</a:t>
                      </a:r>
                    </a:p>
                  </a:txBody>
                  <a:tcPr marL="0" marR="0" marT="0" marB="0" anchor="t" anchorCtr="0" horzOverflow="overflow"/>
                </a:tc>
              </a:tr>
              <a:tr h="51421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Vietjack Text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vietjack_pretrain.json</a:t>
                      </a:r>
                      <a:endParaRPr>
                        <a:latin typeface="Times Roman"/>
                        <a:ea typeface="Times Roman"/>
                        <a:cs typeface="Times Roman"/>
                        <a:sym typeface="Times Roman"/>
                      </a:endParaR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13615</a:t>
                      </a:r>
                    </a:p>
                  </a:txBody>
                  <a:tcPr marL="0" marR="0" marT="0" marB="0" anchor="t" anchorCtr="0" horzOverflow="overflow"/>
                </a:tc>
              </a:tr>
              <a:tr h="51421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32653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193;p30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Proposed Method</a:t>
            </a:r>
          </a:p>
        </p:txBody>
      </p:sp>
      <p:sp>
        <p:nvSpPr>
          <p:cNvPr id="398" name="Google Shape;194;p30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99" name="Google Shape;195;p30"/>
          <p:cNvSpPr txBox="1"/>
          <p:nvPr>
            <p:ph type="sldNum" sz="quarter" idx="2"/>
          </p:nvPr>
        </p:nvSpPr>
        <p:spPr>
          <a:xfrm>
            <a:off x="8318237" y="4812701"/>
            <a:ext cx="197114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0" name="Google Shape;196;p30"/>
          <p:cNvSpPr txBox="1"/>
          <p:nvPr/>
        </p:nvSpPr>
        <p:spPr>
          <a:xfrm>
            <a:off x="361349" y="924124"/>
            <a:ext cx="4809772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Continue Pretraining</a:t>
            </a:r>
          </a:p>
        </p:txBody>
      </p:sp>
      <p:sp>
        <p:nvSpPr>
          <p:cNvPr id="401" name="Google Shape;197;p30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pic>
        <p:nvPicPr>
          <p:cNvPr id="402" name="EsX8l_32R4PEZtdSLnPj1OAR_dVRvsbtczuEigsu6s1rp4Jg4mj3cxWA6MolJTmwMGwnNqf16DRme6ZtUaKBuDHkcgx0WWw_8jbfzvfWFwvDJoEqNpgbtHU3U5EcPym6uA4LjcIMJiAkaVgxhuTOTfKPhQ=s2048.png" descr="EsX8l_32R4PEZtdSLnPj1OAR_dVRvsbtczuEigsu6s1rp4Jg4mj3cxWA6MolJTmwMGwnNqf16DRme6ZtUaKBuDHkcgx0WWw_8jbfzvfWFwvDJoEqNpgbtHU3U5EcPym6uA4LjcIMJiAkaVgxhuTOTfKPhQ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006" y="1591580"/>
            <a:ext cx="8337988" cy="2170601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Reason for this step:…"/>
          <p:cNvSpPr txBox="1"/>
          <p:nvPr/>
        </p:nvSpPr>
        <p:spPr>
          <a:xfrm>
            <a:off x="382742" y="3859687"/>
            <a:ext cx="8378516" cy="855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defRPr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Reason for this step: </a:t>
            </a:r>
            <a:endParaRPr>
              <a:solidFill>
                <a:srgbClr val="000000"/>
              </a:solidFill>
            </a:endParaRPr>
          </a:p>
          <a:p>
            <a:pPr marL="4572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model learning and tokenizer extends the vocabulary. </a:t>
            </a:r>
          </a:p>
          <a:p>
            <a:pPr marL="4572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Make the LLMs finetuning step convergen more faster.</a:t>
            </a:r>
          </a:p>
          <a:p>
            <a:pPr defTabSz="457200">
              <a:defRPr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By experiments: This steps could boost the model performance around 2,3% comparing with bare base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193;p30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Proposed Method</a:t>
            </a:r>
          </a:p>
        </p:txBody>
      </p:sp>
      <p:sp>
        <p:nvSpPr>
          <p:cNvPr id="406" name="Google Shape;194;p30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07" name="Google Shape;195;p30"/>
          <p:cNvSpPr txBox="1"/>
          <p:nvPr>
            <p:ph type="sldNum" sz="quarter" idx="2"/>
          </p:nvPr>
        </p:nvSpPr>
        <p:spPr>
          <a:xfrm>
            <a:off x="8318237" y="4812701"/>
            <a:ext cx="197114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Google Shape;196;p30"/>
          <p:cNvSpPr txBox="1"/>
          <p:nvPr/>
        </p:nvSpPr>
        <p:spPr>
          <a:xfrm>
            <a:off x="361349" y="924124"/>
            <a:ext cx="4809772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Finetuning Dataset</a:t>
            </a:r>
          </a:p>
        </p:txBody>
      </p:sp>
      <p:sp>
        <p:nvSpPr>
          <p:cNvPr id="409" name="Google Shape;197;p30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graphicFrame>
        <p:nvGraphicFramePr>
          <p:cNvPr id="410" name="Table 1"/>
          <p:cNvGraphicFramePr/>
          <p:nvPr/>
        </p:nvGraphicFramePr>
        <p:xfrm>
          <a:off x="476474" y="1412528"/>
          <a:ext cx="8405501" cy="339915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797600"/>
                <a:gridCol w="2797600"/>
                <a:gridCol w="2797600"/>
              </a:tblGrid>
              <a:tr h="457985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Dataset Name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Filename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Size</a:t>
                      </a:r>
                    </a:p>
                  </a:txBody>
                  <a:tcPr marL="0" marR="0" marT="0" marB="0" anchor="t" anchorCtr="0" horzOverflow="overflow"/>
                </a:tc>
              </a:tr>
              <a:tr h="457985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Qualified Dataset from Competition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convert_qualified_data.json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1196</a:t>
                      </a:r>
                    </a:p>
                  </a:txBody>
                  <a:tcPr marL="0" marR="0" marT="0" marB="0" anchor="t" anchorCtr="0" horzOverflow="overflow"/>
                </a:tc>
              </a:tr>
              <a:tr h="457985">
                <a:tc>
                  <a:txBody>
                    <a:bodyPr/>
                    <a:lstStyle/>
                    <a:p>
                      <a:pPr algn="l" defTabSz="457200">
                        <a:defRPr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Collected Dataset</a:t>
                      </a:r>
                      <a:endParaRPr>
                        <a:latin typeface="Times Roman"/>
                        <a:ea typeface="Times Roman"/>
                        <a:cs typeface="Times Roman"/>
                        <a:sym typeface="Times Roman"/>
                      </a:endParaR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convert_qualified_data.json</a:t>
                      </a:r>
                      <a:endParaRPr>
                        <a:latin typeface="Times Roman"/>
                        <a:ea typeface="Times Roman"/>
                        <a:cs typeface="Times Roman"/>
                        <a:sym typeface="Times Roman"/>
                      </a:endParaR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140</a:t>
                      </a:r>
                    </a:p>
                  </a:txBody>
                  <a:tcPr marL="0" marR="0" marT="0" marB="0" anchor="t" anchorCtr="0" horzOverflow="overflow"/>
                </a:tc>
              </a:tr>
              <a:tr h="673100">
                <a:tc>
                  <a:txBody>
                    <a:bodyPr/>
                    <a:lstStyle/>
                    <a:p>
                      <a:pPr algn="l" defTabSz="457200">
                        <a:defRPr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Vietnamese Elementary Math Knowledge and Workbook</a:t>
                      </a:r>
                      <a:endParaRPr>
                        <a:latin typeface="Times Roman"/>
                        <a:ea typeface="Times Roman"/>
                        <a:cs typeface="Times Roman"/>
                        <a:sym typeface="Times Roman"/>
                      </a:endParaR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grade_{3,5}_mcq.json</a:t>
                      </a:r>
                      <a:endParaRPr>
                        <a:latin typeface="Times Roman"/>
                        <a:ea typeface="Times Roman"/>
                        <a:cs typeface="Times Roman"/>
                        <a:sym typeface="Times Roman"/>
                      </a:endParaR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5206</a:t>
                      </a:r>
                    </a:p>
                  </a:txBody>
                  <a:tcPr marL="0" marR="0" marT="0" marB="0" anchor="t" anchorCtr="0" horzOverflow="overflow"/>
                </a:tc>
              </a:tr>
              <a:tr h="673100">
                <a:tc>
                  <a:txBody>
                    <a:bodyPr/>
                    <a:lstStyle/>
                    <a:p>
                      <a:pPr algn="l" defTabSz="457200">
                        <a:defRPr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Vietnamese Elementary Math Knowledge and Workbook</a:t>
                      </a:r>
                      <a:endParaRPr>
                        <a:latin typeface="Times Roman"/>
                        <a:ea typeface="Times Roman"/>
                        <a:cs typeface="Times Roman"/>
                        <a:sym typeface="Times Roman"/>
                      </a:endParaR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vietjack_finetune.json</a:t>
                      </a:r>
                      <a:endParaRPr>
                        <a:latin typeface="Times Roman"/>
                        <a:ea typeface="Times Roman"/>
                        <a:cs typeface="Times Roman"/>
                        <a:sym typeface="Times Roman"/>
                      </a:endParaR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2115</a:t>
                      </a:r>
                    </a:p>
                  </a:txBody>
                  <a:tcPr marL="0" marR="0" marT="0" marB="0" anchor="t" anchorCtr="0" horzOverflow="overflow"/>
                </a:tc>
              </a:tr>
              <a:tr h="6662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Total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1" sz="1500"/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1866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8657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193;p30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Proposed Method</a:t>
            </a:r>
          </a:p>
        </p:txBody>
      </p:sp>
      <p:sp>
        <p:nvSpPr>
          <p:cNvPr id="413" name="Google Shape;194;p30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14" name="Google Shape;195;p30"/>
          <p:cNvSpPr txBox="1"/>
          <p:nvPr>
            <p:ph type="sldNum" sz="quarter" idx="2"/>
          </p:nvPr>
        </p:nvSpPr>
        <p:spPr>
          <a:xfrm>
            <a:off x="8318237" y="4812701"/>
            <a:ext cx="197114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5" name="Google Shape;196;p30"/>
          <p:cNvSpPr txBox="1"/>
          <p:nvPr/>
        </p:nvSpPr>
        <p:spPr>
          <a:xfrm>
            <a:off x="361349" y="924124"/>
            <a:ext cx="4809772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Supervised Finetuning</a:t>
            </a:r>
          </a:p>
        </p:txBody>
      </p:sp>
      <p:sp>
        <p:nvSpPr>
          <p:cNvPr id="416" name="Google Shape;197;p30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pic>
        <p:nvPicPr>
          <p:cNvPr id="417" name="Zsf9UAG6vott6SSqTB7a3elTnVqhwg7DfMmOzOUgHObRIurhMu0NaNFPxZ__FHnJqZO0SleAy4DUbWiulzpLQnBGYZ0k-r26uoXN1o6KY9IapSh1CcCf_MSL4MseZPgyE8vKltBZBR2GgMTHp3O3diPp_w=s2048.png" descr="Zsf9UAG6vott6SSqTB7a3elTnVqhwg7DfMmOzOUgHObRIurhMu0NaNFPxZ__FHnJqZO0SleAy4DUbWiulzpLQnBGYZ0k-r26uoXN1o6KY9IapSh1CcCf_MSL4MseZPgyE8vKltBZBR2GgMTHp3O3diPp_w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8317" y="1307752"/>
            <a:ext cx="3993691" cy="2390590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In this step:…"/>
          <p:cNvSpPr txBox="1"/>
          <p:nvPr/>
        </p:nvSpPr>
        <p:spPr>
          <a:xfrm>
            <a:off x="425780" y="1307752"/>
            <a:ext cx="4353772" cy="19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defRPr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 this step:</a:t>
            </a:r>
            <a:endParaRPr>
              <a:solidFill>
                <a:srgbClr val="000000"/>
              </a:solidFill>
            </a:endParaRPr>
          </a:p>
          <a:p>
            <a:pPr marL="4572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trained model using both explanation and answer. </a:t>
            </a:r>
          </a:p>
          <a:p>
            <a:pPr defTabSz="457200">
              <a:defRPr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Experiments:</a:t>
            </a:r>
            <a:endParaRPr>
              <a:solidFill>
                <a:srgbClr val="000000"/>
              </a:solidFill>
            </a:endParaRPr>
          </a:p>
          <a:p>
            <a:pPr marL="4572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Changing pretrained model from stage 1.</a:t>
            </a:r>
          </a:p>
          <a:p>
            <a:pPr marL="4572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Changing rank in LoRA.</a:t>
            </a:r>
          </a:p>
          <a:p>
            <a:pPr marL="4572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Learning rate.</a:t>
            </a:r>
          </a:p>
          <a:p>
            <a:pPr marL="4572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Earlystopping.</a:t>
            </a:r>
          </a:p>
          <a:p>
            <a:pPr marL="4572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b="1"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Improve dataset quality. (most impact)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193;p30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421" name="Google Shape;194;p30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22" name="Google Shape;195;p30"/>
          <p:cNvSpPr txBox="1"/>
          <p:nvPr>
            <p:ph type="sldNum" sz="quarter" idx="2"/>
          </p:nvPr>
        </p:nvSpPr>
        <p:spPr>
          <a:xfrm>
            <a:off x="8318237" y="4812701"/>
            <a:ext cx="197114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3" name="Google Shape;196;p30"/>
          <p:cNvSpPr txBox="1"/>
          <p:nvPr/>
        </p:nvSpPr>
        <p:spPr>
          <a:xfrm>
            <a:off x="361349" y="924124"/>
            <a:ext cx="4809772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Continue pretraining</a:t>
            </a:r>
          </a:p>
        </p:txBody>
      </p:sp>
      <p:sp>
        <p:nvSpPr>
          <p:cNvPr id="424" name="Google Shape;197;p30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graphicFrame>
        <p:nvGraphicFramePr>
          <p:cNvPr id="425" name="Table 1"/>
          <p:cNvGraphicFramePr/>
          <p:nvPr/>
        </p:nvGraphicFramePr>
        <p:xfrm>
          <a:off x="412553" y="1693690"/>
          <a:ext cx="8405502" cy="283724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839923"/>
                <a:gridCol w="1432978"/>
                <a:gridCol w="1759126"/>
                <a:gridCol w="1782332"/>
                <a:gridCol w="1578438"/>
              </a:tblGrid>
              <a:tr h="393909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Base model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 loss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Eval loss
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Eval Accuracy
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Eval Perplexity
</a:t>
                      </a:r>
                    </a:p>
                  </a:txBody>
                  <a:tcPr marL="0" marR="0" marT="0" marB="0" anchor="t" anchorCtr="0" horzOverflow="overflow"/>
                </a:tc>
              </a:tr>
              <a:tr h="48612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Llama-2 7B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0.5671561380291116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0.6204795241355896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0.831146229075127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1.8598196564670118</a:t>
                      </a:r>
                    </a:p>
                  </a:txBody>
                  <a:tcPr marL="0" marR="0" marT="0" marB="0" anchor="t" anchorCtr="0" horzOverflow="overflow"/>
                </a:tc>
              </a:tr>
              <a:tr h="48612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Mistral-7b-v0.1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0.5717931843230705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0.605161726474762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0.8357321441998862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1.8315483947998228</a:t>
                      </a:r>
                    </a:p>
                  </a:txBody>
                  <a:tcPr marL="0" marR="0" marT="0" marB="0" anchor="t" anchorCtr="0" horzOverflow="overflow"/>
                </a:tc>
              </a:tr>
              <a:tr h="48612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zephyr-7b-beta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0.5778149476435406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0.6088958978652954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0.8344175985305018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1.838400495913874</a:t>
                      </a:r>
                    </a:p>
                  </a:txBody>
                  <a:tcPr marL="0" marR="0" marT="0" marB="0" anchor="t" anchorCtr="0" horzOverflow="overflow"/>
                </a:tc>
              </a:tr>
              <a:tr h="48612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Qwen-7B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0.9038185586734694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0.9308816194534302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0.7710786622703721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2.5367446354805163</a:t>
                      </a:r>
                    </a:p>
                  </a:txBody>
                  <a:tcPr marL="0" marR="0" marT="0" marB="0" anchor="t" anchorCtr="0" horzOverflow="overflow"/>
                </a:tc>
              </a:tr>
              <a:tr h="48612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BloomZ-7b1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1.2220947331637801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1.241927146911621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0.7222003923855691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3.4622793605962974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193;p30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428" name="Google Shape;194;p30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29" name="Google Shape;195;p30"/>
          <p:cNvSpPr txBox="1"/>
          <p:nvPr>
            <p:ph type="sldNum" sz="quarter" idx="2"/>
          </p:nvPr>
        </p:nvSpPr>
        <p:spPr>
          <a:xfrm>
            <a:off x="8318237" y="4812701"/>
            <a:ext cx="197114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0" name="Google Shape;196;p30"/>
          <p:cNvSpPr txBox="1"/>
          <p:nvPr/>
        </p:nvSpPr>
        <p:spPr>
          <a:xfrm>
            <a:off x="361349" y="924124"/>
            <a:ext cx="4809772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Supervised Fintuning</a:t>
            </a:r>
          </a:p>
        </p:txBody>
      </p:sp>
      <p:sp>
        <p:nvSpPr>
          <p:cNvPr id="431" name="Google Shape;197;p30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graphicFrame>
        <p:nvGraphicFramePr>
          <p:cNvPr id="432" name="Table 1"/>
          <p:cNvGraphicFramePr/>
          <p:nvPr/>
        </p:nvGraphicFramePr>
        <p:xfrm>
          <a:off x="412553" y="1693690"/>
          <a:ext cx="8405502" cy="283724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839923"/>
                <a:gridCol w="1432978"/>
                <a:gridCol w="1759126"/>
                <a:gridCol w="1782332"/>
                <a:gridCol w="1578438"/>
              </a:tblGrid>
              <a:tr h="393909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Base model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Finetuning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 loss
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Eval loss
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Public test accuracy</a:t>
                      </a:r>
                    </a:p>
                  </a:txBody>
                  <a:tcPr marL="0" marR="0" marT="0" marB="0" anchor="t" anchorCtr="0" horzOverflow="overflow"/>
                </a:tc>
              </a:tr>
              <a:tr h="48612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hllj/mistral-vi-math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BaoLocTown/sft-mistral-7b-vi-math-v1-clean-valid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0.2929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0.4370269775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0.5238</a:t>
                      </a:r>
                    </a:p>
                  </a:txBody>
                  <a:tcPr marL="0" marR="0" marT="0" marB="0" anchor="t" anchorCtr="0" horzOverflow="overflow"/>
                </a:tc>
              </a:tr>
              <a:tr h="48612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hllj/Zephyr-beta-7B-Vi-Math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BaoLocTown/sft-zephyr-beta-7b-vi-math-v1-clean-valid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0.2968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0.4378368258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0.6878</a:t>
                      </a:r>
                    </a:p>
                  </a:txBody>
                  <a:tcPr marL="0" marR="0" marT="0" marB="0" anchor="t" anchorCtr="0" horzOverflow="overflow"/>
                </a:tc>
              </a:tr>
              <a:tr h="486127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600"/>
                        </a:spcBef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hllj/Llama2-7B-Vi-Math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BaoLocTown/sft-llama2-7b-vi-math-v1-clean-valid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0.3555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0.4689075351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0.4126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193;p30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Top solutions</a:t>
            </a:r>
          </a:p>
        </p:txBody>
      </p:sp>
      <p:sp>
        <p:nvSpPr>
          <p:cNvPr id="435" name="Google Shape;194;p30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36" name="Google Shape;195;p30"/>
          <p:cNvSpPr txBox="1"/>
          <p:nvPr>
            <p:ph type="sldNum" sz="quarter" idx="2"/>
          </p:nvPr>
        </p:nvSpPr>
        <p:spPr>
          <a:xfrm>
            <a:off x="8318237" y="4812701"/>
            <a:ext cx="197114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7" name="Google Shape;196;p30"/>
          <p:cNvSpPr txBox="1"/>
          <p:nvPr/>
        </p:nvSpPr>
        <p:spPr>
          <a:xfrm>
            <a:off x="361349" y="924124"/>
            <a:ext cx="4809772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Top solutions</a:t>
            </a:r>
          </a:p>
        </p:txBody>
      </p:sp>
      <p:sp>
        <p:nvSpPr>
          <p:cNvPr id="438" name="Google Shape;197;p30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pic>
        <p:nvPicPr>
          <p:cNvPr id="439" name="YKDicUobvx7wguPNExwLNgoZzR_fK7lnudry0bDrm20FYD4rWAqDNFPyKc5MTdNlIMZJm88VQt8LzoPmA_E717_TZyX1JZRI0Udlrskl7M0YIEi7XPxuQNt3h6vx9APTKD0VogXgAPq2H_lYKL6eSi3SVQ=s2048.png" descr="YKDicUobvx7wguPNExwLNgoZzR_fK7lnudry0bDrm20FYD4rWAqDNFPyKc5MTdNlIMZJm88VQt8LzoPmA_E717_TZyX1JZRI0Udlrskl7M0YIEi7XPxuQNt3h6vx9APTKD0VogXgAPq2H_lYKL6eSi3SVQ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3218" y="1412528"/>
            <a:ext cx="5391472" cy="3022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193;p30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Top solutions</a:t>
            </a:r>
          </a:p>
        </p:txBody>
      </p:sp>
      <p:sp>
        <p:nvSpPr>
          <p:cNvPr id="442" name="Google Shape;194;p30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43" name="Google Shape;195;p30"/>
          <p:cNvSpPr txBox="1"/>
          <p:nvPr>
            <p:ph type="sldNum" sz="quarter" idx="2"/>
          </p:nvPr>
        </p:nvSpPr>
        <p:spPr>
          <a:xfrm>
            <a:off x="8318237" y="4812701"/>
            <a:ext cx="197114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4" name="Google Shape;196;p30"/>
          <p:cNvSpPr txBox="1"/>
          <p:nvPr/>
        </p:nvSpPr>
        <p:spPr>
          <a:xfrm>
            <a:off x="361349" y="924124"/>
            <a:ext cx="4809772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Top solutions</a:t>
            </a:r>
          </a:p>
        </p:txBody>
      </p:sp>
      <p:sp>
        <p:nvSpPr>
          <p:cNvPr id="445" name="Google Shape;197;p30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pic>
        <p:nvPicPr>
          <p:cNvPr id="446" name="9KE7eYTv7g7DUpRg4JYCCgt6IA_q2uOlsg-v3UIMRdBXUe82e4UNbIN4_mUy3ZVetQPplSPzGHVn945bjgfQ4IMwjFJZ8faGMYtthAbt4DNu0cOfAEUC_t9bzXexcZpn1UNy28WCkNO-7KYb8Okql3BOUA=s2048.png" descr="9KE7eYTv7g7DUpRg4JYCCgt6IA_q2uOlsg-v3UIMRdBXUe82e4UNbIN4_mUy3ZVetQPplSPzGHVn945bjgfQ4IMwjFJZ8faGMYtthAbt4DNu0cOfAEUC_t9bzXexcZpn1UNy28WCkNO-7KYb8Okql3BOUA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7030" y="1519933"/>
            <a:ext cx="6269940" cy="3532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193;p30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449" name="Google Shape;194;p30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50" name="Google Shape;195;p30"/>
          <p:cNvSpPr txBox="1"/>
          <p:nvPr>
            <p:ph type="sldNum" sz="quarter" idx="2"/>
          </p:nvPr>
        </p:nvSpPr>
        <p:spPr>
          <a:xfrm>
            <a:off x="8318237" y="4812701"/>
            <a:ext cx="197114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1" name="Google Shape;196;p30"/>
          <p:cNvSpPr txBox="1"/>
          <p:nvPr/>
        </p:nvSpPr>
        <p:spPr>
          <a:xfrm>
            <a:off x="361349" y="924124"/>
            <a:ext cx="4809772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Key notes</a:t>
            </a:r>
          </a:p>
        </p:txBody>
      </p:sp>
      <p:sp>
        <p:nvSpPr>
          <p:cNvPr id="452" name="Google Shape;197;p30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sp>
        <p:nvSpPr>
          <p:cNvPr id="453" name="Methods to enhance reasoning ability of LLM…"/>
          <p:cNvSpPr txBox="1"/>
          <p:nvPr/>
        </p:nvSpPr>
        <p:spPr>
          <a:xfrm>
            <a:off x="396497" y="1412528"/>
            <a:ext cx="8424914" cy="2530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4572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8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Methods to enhance reasoning ability of LLM</a:t>
            </a:r>
          </a:p>
          <a:p>
            <a:pPr marL="4572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8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importance of data quality and base models.</a:t>
            </a:r>
          </a:p>
          <a:p>
            <a:pPr marL="4572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8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Synthetic data from LLM.</a:t>
            </a:r>
          </a:p>
          <a:p>
            <a:pPr marL="457200" indent="-317500" defTabSz="457200">
              <a:spcBef>
                <a:spcPts val="1600"/>
              </a:spcBef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8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Enrich knowledge context, few-shot with Retrieval-Augmented Generation.</a:t>
            </a:r>
          </a:p>
          <a:p>
            <a:pPr defTabSz="457200">
              <a:spcBef>
                <a:spcPts val="1600"/>
              </a:spcBef>
              <a:defRPr sz="18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Further Research, experiments:</a:t>
            </a:r>
            <a:endParaRPr>
              <a:solidFill>
                <a:srgbClr val="000000"/>
              </a:solidFill>
            </a:endParaRPr>
          </a:p>
          <a:p>
            <a:pPr marL="4572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8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Different base models: </a:t>
            </a:r>
            <a:r>
              <a:rPr u="sng">
                <a:solidFill>
                  <a:schemeClr val="accent5"/>
                </a:solidFill>
                <a:hlinkClick r:id="rId2" invalidUrl="" action="" tgtFrame="" tooltip="" history="1" highlightClick="0" endSnd="0"/>
              </a:rPr>
              <a:t>Vistral-7B-Chat</a:t>
            </a:r>
          </a:p>
          <a:p>
            <a:pPr marL="4572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8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Using more data for embeddings. (promising)</a:t>
            </a:r>
          </a:p>
          <a:p>
            <a:pPr marL="457200" indent="-317500" defTabSz="457200">
              <a:spcBef>
                <a:spcPts val="1600"/>
              </a:spcBef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8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Using PPO (Proximal Policy Optimization) and DPO (Direct Preference Optimization)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148;p27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223" name="Google Shape;149;p27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4" name="Google Shape;150;p27"/>
          <p:cNvSpPr txBox="1"/>
          <p:nvPr>
            <p:ph type="sldNum" sz="quarter" idx="2"/>
          </p:nvPr>
        </p:nvSpPr>
        <p:spPr>
          <a:xfrm>
            <a:off x="8376168" y="4812701"/>
            <a:ext cx="139183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5" name="Google Shape;151;p27"/>
          <p:cNvSpPr txBox="1"/>
          <p:nvPr/>
        </p:nvSpPr>
        <p:spPr>
          <a:xfrm>
            <a:off x="361350" y="924124"/>
            <a:ext cx="1639302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226" name="Google Shape;152;p27"/>
          <p:cNvSpPr txBox="1"/>
          <p:nvPr/>
        </p:nvSpPr>
        <p:spPr>
          <a:xfrm>
            <a:off x="446855" y="0"/>
            <a:ext cx="1363600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pic>
        <p:nvPicPr>
          <p:cNvPr id="227" name="vjZ_eivcmLNrYx9sxEzRea959ap-eUmKrl8RS-bahjaXSNG2I8ZPe90Czr3HB7egLMuyEizMWQc5HTYxjE9HD28Rb-7fPfaox5eF2TWJ_QAezC29_3Pm90wnr4PgsliNiGCX51VvsffvOOqkG6-BMvyCGA=s2048.png" descr="vjZ_eivcmLNrYx9sxEzRea959ap-eUmKrl8RS-bahjaXSNG2I8ZPe90Czr3HB7egLMuyEizMWQc5HTYxjE9HD28Rb-7fPfaox5eF2TWJ_QAezC29_3Pm90wnr4PgsliNiGCX51VvsffvOOqkG6-BMvyCGA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3500" y="1644649"/>
            <a:ext cx="3937000" cy="18542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Reasoning with LLM"/>
          <p:cNvSpPr txBox="1"/>
          <p:nvPr/>
        </p:nvSpPr>
        <p:spPr>
          <a:xfrm>
            <a:off x="3797121" y="3621806"/>
            <a:ext cx="2083942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/>
            <a:r>
              <a:t>Reasoning with LLM</a:t>
            </a:r>
          </a:p>
        </p:txBody>
      </p:sp>
      <p:sp>
        <p:nvSpPr>
          <p:cNvPr id="229" name="Reasoning with Language Model Prompting: A Survey"/>
          <p:cNvSpPr txBox="1"/>
          <p:nvPr/>
        </p:nvSpPr>
        <p:spPr>
          <a:xfrm>
            <a:off x="5173696" y="4394399"/>
            <a:ext cx="3623135" cy="19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i="1" sz="13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Reasoning with Language Model Prompting: A Survey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148;p27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232" name="Google Shape;149;p27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3" name="Google Shape;150;p27"/>
          <p:cNvSpPr txBox="1"/>
          <p:nvPr>
            <p:ph type="sldNum" sz="quarter" idx="2"/>
          </p:nvPr>
        </p:nvSpPr>
        <p:spPr>
          <a:xfrm>
            <a:off x="8376168" y="4812701"/>
            <a:ext cx="139183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4" name="Google Shape;151;p27"/>
          <p:cNvSpPr txBox="1"/>
          <p:nvPr/>
        </p:nvSpPr>
        <p:spPr>
          <a:xfrm>
            <a:off x="361350" y="924124"/>
            <a:ext cx="1639301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235" name="Google Shape;152;p27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sp>
        <p:nvSpPr>
          <p:cNvPr id="236" name="In-context Learning for Reasoning LLM"/>
          <p:cNvSpPr txBox="1"/>
          <p:nvPr/>
        </p:nvSpPr>
        <p:spPr>
          <a:xfrm>
            <a:off x="2554721" y="4106425"/>
            <a:ext cx="3964757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/>
            <a:r>
              <a:t>In-context Learning for Reasoning LLM</a:t>
            </a:r>
          </a:p>
        </p:txBody>
      </p:sp>
      <p:sp>
        <p:nvSpPr>
          <p:cNvPr id="237" name="Chain-of-Thought Prompting Elicits Reasoning in Large Language Models"/>
          <p:cNvSpPr txBox="1"/>
          <p:nvPr/>
        </p:nvSpPr>
        <p:spPr>
          <a:xfrm>
            <a:off x="3854477" y="4531548"/>
            <a:ext cx="4975536" cy="196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13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Chain-of-Thought Prompting Elicits Reasoning in Large Language Models</a:t>
            </a:r>
          </a:p>
        </p:txBody>
      </p:sp>
      <p:pic>
        <p:nvPicPr>
          <p:cNvPr id="238" name="j-CufZEt5CdRYZQQQjCXqFzCetftzeEEEkIuH5B6dMRVVkJabbPVGE6JE5NJt8k8dCJKY5Eamgl0AlIiddvukicSae-q79nLwS_TnuxKRS-kWoVVXx5mkpcDQF0leRVksgaLLEz1FtkzWQ63xeOCCMTQlg=s2048.png" descr="j-CufZEt5CdRYZQQQjCXqFzCetftzeEEEkIuH5B6dMRVVkJabbPVGE6JE5NJt8k8dCJKY5Eamgl0AlIiddvukicSae-q79nLwS_TnuxKRS-kWoVVXx5mkpcDQF0leRVksgaLLEz1FtkzWQ63xeOCCMTQlg=s20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4602" y="1307752"/>
            <a:ext cx="5064996" cy="2769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148;p27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241" name="Google Shape;149;p27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2" name="Google Shape;150;p27"/>
          <p:cNvSpPr txBox="1"/>
          <p:nvPr>
            <p:ph type="sldNum" sz="quarter" idx="2"/>
          </p:nvPr>
        </p:nvSpPr>
        <p:spPr>
          <a:xfrm>
            <a:off x="8376168" y="4812701"/>
            <a:ext cx="139183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" name="Google Shape;151;p27"/>
          <p:cNvSpPr txBox="1"/>
          <p:nvPr/>
        </p:nvSpPr>
        <p:spPr>
          <a:xfrm>
            <a:off x="361350" y="924124"/>
            <a:ext cx="2188572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Problem Definition</a:t>
            </a:r>
          </a:p>
        </p:txBody>
      </p:sp>
      <p:sp>
        <p:nvSpPr>
          <p:cNvPr id="244" name="Google Shape;152;p27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pic>
        <p:nvPicPr>
          <p:cNvPr id="245" name="-aX9ID7jJbk2RLOpnozibUwypV2-CEV84w_w4NI-yg_r1r6QA9KTOUViTuX-YQ290LehZl3-1weagBvQg536EsyX5yuwequGLq12oh5cjm12aNiQN0GrQhBeksRsod9-Mipo_1QQpWFJiiyaU1QgKsEqRw=s2048.png" descr="-aX9ID7jJbk2RLOpnozibUwypV2-CEV84w_w4NI-yg_r1r6QA9KTOUViTuX-YQ290LehZl3-1weagBvQg536EsyX5yuwequGLq12oh5cjm12aNiQN0GrQhBeksRsod9-Mipo_1QQpWFJiiyaU1QgKsEqRw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9339" y="1309713"/>
            <a:ext cx="5034860" cy="2942375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Domain knowledge: Vietnamese elementary math.…"/>
          <p:cNvSpPr txBox="1"/>
          <p:nvPr/>
        </p:nvSpPr>
        <p:spPr>
          <a:xfrm>
            <a:off x="306474" y="1309713"/>
            <a:ext cx="3504076" cy="1922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572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Domain knowledge</a:t>
            </a:r>
            <a:r>
              <a:t>: Vietnamese elementary math.</a:t>
            </a:r>
          </a:p>
          <a:p>
            <a:pPr marL="4572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Format</a:t>
            </a:r>
            <a:r>
              <a:t>: multiple-choice question.</a:t>
            </a:r>
          </a:p>
          <a:p>
            <a:pPr marL="457200" indent="-317500" defTabSz="457200">
              <a:spcBef>
                <a:spcPts val="1600"/>
              </a:spcBef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Input</a:t>
            </a:r>
            <a:r>
              <a:t>: A multiple choices math question which have 4 possible choices which only one is the correct answer.</a:t>
            </a:r>
          </a:p>
          <a:p>
            <a:pPr marL="457200" indent="-317500" defTabSz="457200">
              <a:spcBef>
                <a:spcPts val="1600"/>
              </a:spcBef>
              <a:buClr>
                <a:schemeClr val="accent2">
                  <a:lumOff val="21764"/>
                </a:schemeClr>
              </a:buClr>
              <a:buSzPct val="100000"/>
              <a:buFont typeface="Times New Roman"/>
              <a:buChar char="•"/>
              <a:defRPr sz="15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Output</a:t>
            </a:r>
            <a:r>
              <a:t>: The correct choice for the given math question.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148;p27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249" name="Google Shape;149;p27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0" name="Google Shape;150;p27"/>
          <p:cNvSpPr txBox="1"/>
          <p:nvPr>
            <p:ph type="sldNum" sz="quarter" idx="2"/>
          </p:nvPr>
        </p:nvSpPr>
        <p:spPr>
          <a:xfrm>
            <a:off x="8376168" y="4812701"/>
            <a:ext cx="139183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1" name="Google Shape;151;p27"/>
          <p:cNvSpPr txBox="1"/>
          <p:nvPr/>
        </p:nvSpPr>
        <p:spPr>
          <a:xfrm>
            <a:off x="361350" y="924124"/>
            <a:ext cx="2188572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Dataset</a:t>
            </a:r>
          </a:p>
        </p:txBody>
      </p:sp>
      <p:sp>
        <p:nvSpPr>
          <p:cNvPr id="252" name="Google Shape;152;p27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sp>
        <p:nvSpPr>
          <p:cNvPr id="253" name="Train data: 1200 math problems with question, choices, answer. Only a half with explanation fields.…"/>
          <p:cNvSpPr txBox="1"/>
          <p:nvPr/>
        </p:nvSpPr>
        <p:spPr>
          <a:xfrm>
            <a:off x="306474" y="1309713"/>
            <a:ext cx="3338967" cy="170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57200" indent="-317500" defTabSz="457200">
              <a:buClr>
                <a:schemeClr val="accent2">
                  <a:lumOff val="21764"/>
                </a:schemeClr>
              </a:buClr>
              <a:buSzPct val="100000"/>
              <a:buFont typeface="Arial"/>
              <a:buChar char="•"/>
              <a:defRPr sz="1500">
                <a:solidFill>
                  <a:schemeClr val="accent2">
                    <a:lumOff val="21764"/>
                  </a:schemeClr>
                </a:solidFill>
              </a:defRPr>
            </a:pPr>
            <a:r>
              <a:t>Train data: 1200 math problems with question, choices, answer. Only a half with explanation fields.</a:t>
            </a:r>
          </a:p>
          <a:p>
            <a:pPr marL="457200" indent="-317500" defTabSz="457200">
              <a:spcBef>
                <a:spcPts val="1600"/>
              </a:spcBef>
              <a:buClr>
                <a:schemeClr val="accent2">
                  <a:lumOff val="21764"/>
                </a:schemeClr>
              </a:buClr>
              <a:buSzPct val="100000"/>
              <a:buFont typeface="Arial"/>
              <a:buChar char="•"/>
              <a:defRPr sz="1500">
                <a:solidFill>
                  <a:schemeClr val="accent2">
                    <a:lumOff val="21764"/>
                  </a:schemeClr>
                </a:solidFill>
              </a:defRPr>
            </a:pPr>
            <a:r>
              <a:t>Public test: 200 samples with question, choices.</a:t>
            </a:r>
          </a:p>
          <a:p>
            <a:pPr marL="457200" indent="-317500" defTabSz="457200">
              <a:spcBef>
                <a:spcPts val="1600"/>
              </a:spcBef>
              <a:buClr>
                <a:schemeClr val="accent2">
                  <a:lumOff val="21764"/>
                </a:schemeClr>
              </a:buClr>
              <a:buSzPct val="100000"/>
              <a:buFont typeface="Arial"/>
              <a:buChar char="•"/>
              <a:defRPr sz="1500">
                <a:solidFill>
                  <a:schemeClr val="accent2">
                    <a:lumOff val="21764"/>
                  </a:schemeClr>
                </a:solidFill>
              </a:defRPr>
            </a:pPr>
            <a:r>
              <a:t>Private test: 300 samples with question, choices.</a:t>
            </a:r>
          </a:p>
        </p:txBody>
      </p:sp>
      <p:pic>
        <p:nvPicPr>
          <p:cNvPr id="254" name="ditB7hIt0QJTL0hQtIX54SvcV7c2OPwJ54l96zAstELooMFTOChQHPQC8-r47kTcTRYhUzPgcsNn9kz5hhNuGG-hcTWMSm7moWB5KKI-5WhRuJe4VlhNBOOUBymB6ht0TAc6aCfatuKnlJSH3tdk8dlGpg=s2048.png" descr="ditB7hIt0QJTL0hQtIX54SvcV7c2OPwJ54l96zAstELooMFTOChQHPQC8-r47kTcTRYhUzPgcsNn9kz5hhNuGG-hcTWMSm7moWB5KKI-5WhRuJe4VlhNBOOUBymB6ht0TAc6aCfatuKnlJSH3tdk8dlGpg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0099" y="1055801"/>
            <a:ext cx="5058876" cy="2029434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an example of full math problem example"/>
          <p:cNvSpPr txBox="1"/>
          <p:nvPr/>
        </p:nvSpPr>
        <p:spPr>
          <a:xfrm>
            <a:off x="4753586" y="3287159"/>
            <a:ext cx="3031902" cy="1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300"/>
            </a:lvl1pPr>
          </a:lstStyle>
          <a:p>
            <a:pPr/>
            <a:r>
              <a:t>an example of full math problem 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148;p27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Related Work</a:t>
            </a:r>
          </a:p>
        </p:txBody>
      </p:sp>
      <p:sp>
        <p:nvSpPr>
          <p:cNvPr id="258" name="Google Shape;149;p27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9" name="Google Shape;150;p27"/>
          <p:cNvSpPr txBox="1"/>
          <p:nvPr>
            <p:ph type="sldNum" sz="quarter" idx="2"/>
          </p:nvPr>
        </p:nvSpPr>
        <p:spPr>
          <a:xfrm>
            <a:off x="8376168" y="4812701"/>
            <a:ext cx="139183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0" name="Google Shape;151;p27"/>
          <p:cNvSpPr txBox="1"/>
          <p:nvPr/>
        </p:nvSpPr>
        <p:spPr>
          <a:xfrm>
            <a:off x="361350" y="924124"/>
            <a:ext cx="2594945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Inspiration from Kaggle</a:t>
            </a:r>
          </a:p>
        </p:txBody>
      </p:sp>
      <p:sp>
        <p:nvSpPr>
          <p:cNvPr id="261" name="Google Shape;152;p27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pic>
        <p:nvPicPr>
          <p:cNvPr id="262" name="VRatd9fEtEe5RPQnxUq7xrfdPb3Hbp1AgZJb0IeAHrag3hj5cJjQlMwDmYu65fVd6IxWbnTZBbWXgUaY4zyXBasGgyXDBx0pvukBV-mRPBIN-0mTBkjTLK5K2CHUIWQhmntOpzDpWnNFPUhJLNWNbxNcIw=s2048.png" descr="VRatd9fEtEe5RPQnxUq7xrfdPb3Hbp1AgZJb0IeAHrag3hj5cJjQlMwDmYu65fVd6IxWbnTZBbWXgUaY4zyXBasGgyXDBx0pvukBV-mRPBIN-0mTBkjTLK5K2CHUIWQhmntOpzDpWnNFPUhJLNWNbxNcIw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774" y="1412528"/>
            <a:ext cx="5034195" cy="2384175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Inspired by the OpenBookQA dataset, this competition challenges participants to answer difficult science-based questions written by a Large Language Model.…"/>
          <p:cNvSpPr txBox="1"/>
          <p:nvPr/>
        </p:nvSpPr>
        <p:spPr>
          <a:xfrm>
            <a:off x="316844" y="3971727"/>
            <a:ext cx="8405501" cy="805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Inspired by the OpenBookQA dataset, this competition challenges participants to answer difficult science-based questions </a:t>
            </a:r>
            <a:r>
              <a:rPr i="1"/>
              <a:t>written by a Large Language Model</a:t>
            </a:r>
            <a:r>
              <a:t>.</a:t>
            </a:r>
          </a:p>
          <a:p>
            <a:pPr>
              <a:defRPr sz="1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Your work will help researchers better understand the ability of LLMs to test themselves, and the potential of LLMs that can be run in resource-constrained environments.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148;p27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Related Work</a:t>
            </a:r>
          </a:p>
        </p:txBody>
      </p:sp>
      <p:sp>
        <p:nvSpPr>
          <p:cNvPr id="266" name="Google Shape;149;p27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7" name="Google Shape;150;p27"/>
          <p:cNvSpPr txBox="1"/>
          <p:nvPr>
            <p:ph type="sldNum" sz="quarter" idx="2"/>
          </p:nvPr>
        </p:nvSpPr>
        <p:spPr>
          <a:xfrm>
            <a:off x="8376168" y="4812701"/>
            <a:ext cx="139183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8" name="Google Shape;151;p27"/>
          <p:cNvSpPr txBox="1"/>
          <p:nvPr/>
        </p:nvSpPr>
        <p:spPr>
          <a:xfrm>
            <a:off x="361350" y="924124"/>
            <a:ext cx="2594945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Inspiration from Kaggle</a:t>
            </a:r>
          </a:p>
        </p:txBody>
      </p:sp>
      <p:sp>
        <p:nvSpPr>
          <p:cNvPr id="269" name="Google Shape;152;p27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pic>
        <p:nvPicPr>
          <p:cNvPr id="270" name="f8UTDiGMmaMO2Lx2ejjGvjeLrtlx6NsesGjR_nnvSOp1_k1laFxYOe98impPS_vh1yxi7sCAb9q_WopI6tfDinQ6C-mwvq8NXR-fJEo3dxhS5xOlYXAdyNFsLKTpk3DEqMZwL3MGIIjSmvOGMtjsxM9sDQ=s2048.png" descr="f8UTDiGMmaMO2Lx2ejjGvjeLrtlx6NsesGjR_nnvSOp1_k1laFxYOe98impPS_vh1yxi7sCAb9q_WopI6tfDinQ6C-mwvq8NXR-fJEo3dxhS5xOlYXAdyNFsLKTpk3DEqMZwL3MGIIjSmvOGMtjsxM9sDQ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491" y="1396136"/>
            <a:ext cx="4401921" cy="2250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8bDK4gCoD53sIyRVLMYmD-RJGYNwAjCrYB6ukNaeypZ78XwunyFBMmPNKgy1tCCUaMGu1NRGFYhbvju3Z2dx1eWn4IDO6KTRYaCP2ZUJfeExoUe6hlnQPqA3gQIeRoQNUtjrTPYSKHpw5cfwTkLS6Ifjng=s2048.png" descr="8bDK4gCoD53sIyRVLMYmD-RJGYNwAjCrYB6ukNaeypZ78XwunyFBMmPNKgy1tCCUaMGu1NRGFYhbvju3Z2dx1eWn4IDO6KTRYaCP2ZUJfeExoUe6hlnQPqA3gQIeRoQNUtjrTPYSKHpw5cfwTkLS6Ifjng=s20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98505" y="2290089"/>
            <a:ext cx="3713556" cy="1336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No5vzENz1y--QKtmTv4aZdeBCOtULs7xNYNFYdNmwM7REyrgvxbrJ5QsWuCaLDm58asVuJGWXLFUGvLuCa6zT63xZIMuq2Y7ERT9-SfNWac08IhIZgrOphsNinoTGa26xQkpUt31bI3ob2PVpoMB-mtAqQ=s2048.png" descr="No5vzENz1y--QKtmTv4aZdeBCOtULs7xNYNFYdNmwM7REyrgvxbrJ5QsWuCaLDm58asVuJGWXLFUGvLuCa6zT63xZIMuq2Y7ERT9-SfNWac08IhIZgrOphsNinoTGa26xQkpUt31bI3ob2PVpoMB-mtAqQ=s20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4926" y="4063641"/>
            <a:ext cx="6504807" cy="618415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Reason for poor performance comes from deberta_v3_large is not trained on Vietnamese"/>
          <p:cNvSpPr txBox="1"/>
          <p:nvPr/>
        </p:nvSpPr>
        <p:spPr>
          <a:xfrm>
            <a:off x="389116" y="4704519"/>
            <a:ext cx="5878669" cy="39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13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Reason for poor performance comes from deberta_v3_large is not trained on Vietnamese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4" name="Data training original is small (~200 records). Which contains prompt (question and context), answer (A, B, C, D, E, etc).…"/>
          <p:cNvSpPr txBox="1"/>
          <p:nvPr/>
        </p:nvSpPr>
        <p:spPr>
          <a:xfrm>
            <a:off x="4909592" y="1125006"/>
            <a:ext cx="4176867" cy="100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600"/>
              </a:spcBef>
              <a:defRPr sz="1300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Data training original is small (~200 records). Which contains prompt (question and context), answer (A, B, C, D, E, etc).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1600"/>
              </a:spcBef>
              <a:defRPr sz="1300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Baseline approach</a:t>
            </a:r>
            <a:r>
              <a:t> in this competition is just using </a:t>
            </a:r>
            <a:r>
              <a:rPr u="sng">
                <a:solidFill>
                  <a:schemeClr val="accent5"/>
                </a:solidFill>
                <a:hlinkClick r:id="rId5" invalidUrl="" action="" tgtFrame="" tooltip="" history="1" highlightClick="0" endSnd="0"/>
              </a:rPr>
              <a:t>microsoft/deberta-v3-base</a:t>
            </a:r>
            <a:r>
              <a:t> as </a:t>
            </a:r>
            <a:r>
              <a:rPr>
                <a:solidFill>
                  <a:srgbClr val="000000"/>
                </a:solidFill>
              </a:rPr>
              <a:t>ModelForMultipleChoice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148;p27"/>
          <p:cNvSpPr txBox="1"/>
          <p:nvPr>
            <p:ph type="title"/>
          </p:nvPr>
        </p:nvSpPr>
        <p:spPr>
          <a:xfrm>
            <a:off x="412553" y="-1"/>
            <a:ext cx="8392802" cy="74910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Related Work</a:t>
            </a:r>
          </a:p>
        </p:txBody>
      </p:sp>
      <p:sp>
        <p:nvSpPr>
          <p:cNvPr id="277" name="Google Shape;149;p27"/>
          <p:cNvSpPr/>
          <p:nvPr/>
        </p:nvSpPr>
        <p:spPr>
          <a:xfrm>
            <a:off x="412554" y="752125"/>
            <a:ext cx="8392802" cy="95401"/>
          </a:xfrm>
          <a:prstGeom prst="rect">
            <a:avLst/>
          </a:prstGeom>
          <a:solidFill>
            <a:srgbClr val="C55A11"/>
          </a:solidFill>
          <a:ln w="12700">
            <a:solidFill>
              <a:srgbClr val="C55A11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8" name="Google Shape;150;p27"/>
          <p:cNvSpPr txBox="1"/>
          <p:nvPr>
            <p:ph type="sldNum" sz="quarter" idx="2"/>
          </p:nvPr>
        </p:nvSpPr>
        <p:spPr>
          <a:xfrm>
            <a:off x="8376168" y="4812701"/>
            <a:ext cx="139183" cy="183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9" name="Google Shape;151;p27"/>
          <p:cNvSpPr txBox="1"/>
          <p:nvPr/>
        </p:nvSpPr>
        <p:spPr>
          <a:xfrm>
            <a:off x="361350" y="924124"/>
            <a:ext cx="2594945" cy="31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L="254000" indent="-260350">
              <a:buClr>
                <a:srgbClr val="0070C0"/>
              </a:buClr>
              <a:buSzPts val="1700"/>
              <a:buFont typeface="Helvetica"/>
              <a:buChar char="❖"/>
              <a:defRPr b="1" sz="1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Inspiration from Kaggle</a:t>
            </a:r>
          </a:p>
        </p:txBody>
      </p:sp>
      <p:sp>
        <p:nvSpPr>
          <p:cNvPr id="280" name="Google Shape;152;p27"/>
          <p:cNvSpPr txBox="1"/>
          <p:nvPr/>
        </p:nvSpPr>
        <p:spPr>
          <a:xfrm>
            <a:off x="446854" y="0"/>
            <a:ext cx="1363601" cy="4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VIETNAM</a:t>
            </a:r>
            <a:endParaRPr sz="1000"/>
          </a:p>
          <a:p>
            <a:pPr algn="ctr">
              <a:defRPr b="1" sz="13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Seminar</a:t>
            </a:r>
          </a:p>
        </p:txBody>
      </p:sp>
      <p:pic>
        <p:nvPicPr>
          <p:cNvPr id="281" name="f8UTDiGMmaMO2Lx2ejjGvjeLrtlx6NsesGjR_nnvSOp1_k1laFxYOe98impPS_vh1yxi7sCAb9q_WopI6tfDinQ6C-mwvq8NXR-fJEo3dxhS5xOlYXAdyNFsLKTpk3DEqMZwL3MGIIjSmvOGMtjsxM9sDQ=s2048.png" descr="f8UTDiGMmaMO2Lx2ejjGvjeLrtlx6NsesGjR_nnvSOp1_k1laFxYOe98impPS_vh1yxi7sCAb9q_WopI6tfDinQ6C-mwvq8NXR-fJEo3dxhS5xOlYXAdyNFsLKTpk3DEqMZwL3MGIIjSmvOGMtjsxM9sDQ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491" y="1396136"/>
            <a:ext cx="4401921" cy="2250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8bDK4gCoD53sIyRVLMYmD-RJGYNwAjCrYB6ukNaeypZ78XwunyFBMmPNKgy1tCCUaMGu1NRGFYhbvju3Z2dx1eWn4IDO6KTRYaCP2ZUJfeExoUe6hlnQPqA3gQIeRoQNUtjrTPYSKHpw5cfwTkLS6Ifjng=s2048.png" descr="8bDK4gCoD53sIyRVLMYmD-RJGYNwAjCrYB6ukNaeypZ78XwunyFBMmPNKgy1tCCUaMGu1NRGFYhbvju3Z2dx1eWn4IDO6KTRYaCP2ZUJfeExoUe6hlnQPqA3gQIeRoQNUtjrTPYSKHpw5cfwTkLS6Ifjng=s20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98505" y="2290089"/>
            <a:ext cx="3713556" cy="1336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No5vzENz1y--QKtmTv4aZdeBCOtULs7xNYNFYdNmwM7REyrgvxbrJ5QsWuCaLDm58asVuJGWXLFUGvLuCa6zT63xZIMuq2Y7ERT9-SfNWac08IhIZgrOphsNinoTGa26xQkpUt31bI3ob2PVpoMB-mtAqQ=s2048.png" descr="No5vzENz1y--QKtmTv4aZdeBCOtULs7xNYNFYdNmwM7REyrgvxbrJ5QsWuCaLDm58asVuJGWXLFUGvLuCa6zT63xZIMuq2Y7ERT9-SfNWac08IhIZgrOphsNinoTGa26xQkpUt31bI3ob2PVpoMB-mtAqQ=s20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4926" y="4063641"/>
            <a:ext cx="6504807" cy="618415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Reason for poor performance comes from deberta_v3_large is not trained on Vietnamese"/>
          <p:cNvSpPr txBox="1"/>
          <p:nvPr/>
        </p:nvSpPr>
        <p:spPr>
          <a:xfrm>
            <a:off x="389116" y="4704519"/>
            <a:ext cx="5878669" cy="39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1300">
                <a:solidFill>
                  <a:schemeClr val="accent2">
                    <a:lumOff val="21764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Reason for poor performance comes from deberta_v3_large is not trained on Vietnamese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5" name="Data training original is small (~200 records). Which contains prompt (question and context), answer (A, B, C, D, E, etc).…"/>
          <p:cNvSpPr txBox="1"/>
          <p:nvPr/>
        </p:nvSpPr>
        <p:spPr>
          <a:xfrm>
            <a:off x="4909592" y="1125006"/>
            <a:ext cx="4176867" cy="100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600"/>
              </a:spcBef>
              <a:defRPr sz="1300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Data training original is small (~200 records). Which contains prompt (question and context), answer (A, B, C, D, E, etc).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1600"/>
              </a:spcBef>
              <a:defRPr sz="1300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Baseline approach</a:t>
            </a:r>
            <a:r>
              <a:t> in this competition is just using </a:t>
            </a:r>
            <a:r>
              <a:rPr u="sng">
                <a:solidFill>
                  <a:schemeClr val="accent5"/>
                </a:solidFill>
                <a:hlinkClick r:id="rId5" invalidUrl="" action="" tgtFrame="" tooltip="" history="1" highlightClick="0" endSnd="0"/>
              </a:rPr>
              <a:t>microsoft/deberta-v3-base</a:t>
            </a:r>
            <a:r>
              <a:t> as </a:t>
            </a:r>
            <a:r>
              <a:rPr>
                <a:solidFill>
                  <a:srgbClr val="000000"/>
                </a:solidFill>
              </a:rPr>
              <a:t>ModelForMultipleChoice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